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2"/>
  </p:notesMasterIdLst>
  <p:handoutMasterIdLst>
    <p:handoutMasterId r:id="rId43"/>
  </p:handoutMasterIdLst>
  <p:sldIdLst>
    <p:sldId id="256" r:id="rId2"/>
    <p:sldId id="257" r:id="rId3"/>
    <p:sldId id="259" r:id="rId4"/>
    <p:sldId id="293" r:id="rId5"/>
    <p:sldId id="260" r:id="rId6"/>
    <p:sldId id="262" r:id="rId7"/>
    <p:sldId id="261" r:id="rId8"/>
    <p:sldId id="270" r:id="rId9"/>
    <p:sldId id="269" r:id="rId10"/>
    <p:sldId id="271" r:id="rId11"/>
    <p:sldId id="272" r:id="rId12"/>
    <p:sldId id="273" r:id="rId13"/>
    <p:sldId id="274" r:id="rId14"/>
    <p:sldId id="275" r:id="rId15"/>
    <p:sldId id="276" r:id="rId16"/>
    <p:sldId id="294" r:id="rId17"/>
    <p:sldId id="295" r:id="rId18"/>
    <p:sldId id="277" r:id="rId19"/>
    <p:sldId id="278" r:id="rId20"/>
    <p:sldId id="264" r:id="rId21"/>
    <p:sldId id="263" r:id="rId22"/>
    <p:sldId id="265" r:id="rId23"/>
    <p:sldId id="266" r:id="rId24"/>
    <p:sldId id="267" r:id="rId25"/>
    <p:sldId id="268" r:id="rId26"/>
    <p:sldId id="289" r:id="rId27"/>
    <p:sldId id="290" r:id="rId28"/>
    <p:sldId id="291" r:id="rId29"/>
    <p:sldId id="292" r:id="rId30"/>
    <p:sldId id="279" r:id="rId31"/>
    <p:sldId id="280" r:id="rId32"/>
    <p:sldId id="281" r:id="rId33"/>
    <p:sldId id="282" r:id="rId34"/>
    <p:sldId id="283" r:id="rId35"/>
    <p:sldId id="284" r:id="rId36"/>
    <p:sldId id="285" r:id="rId37"/>
    <p:sldId id="286" r:id="rId38"/>
    <p:sldId id="288" r:id="rId39"/>
    <p:sldId id="287" r:id="rId40"/>
    <p:sldId id="258" r:id="rId41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5E0B4"/>
    <a:srgbClr val="66FF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926" autoAdjust="0"/>
    <p:restoredTop sz="94062" autoAdjust="0"/>
  </p:normalViewPr>
  <p:slideViewPr>
    <p:cSldViewPr>
      <p:cViewPr varScale="1">
        <p:scale>
          <a:sx n="117" d="100"/>
          <a:sy n="117" d="100"/>
        </p:scale>
        <p:origin x="-768" y="-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804"/>
    </p:cViewPr>
  </p:sorterViewPr>
  <p:notesViewPr>
    <p:cSldViewPr>
      <p:cViewPr varScale="1">
        <p:scale>
          <a:sx n="71" d="100"/>
          <a:sy n="71" d="100"/>
        </p:scale>
        <p:origin x="-3132" y="-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notesMaster" Target="notesMasters/notesMaster1.xml"/><Relationship Id="rId47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handoutMaster" Target="handoutMasters/handout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heme" Target="theme/theme1.xml"/><Relationship Id="rId20" Type="http://schemas.openxmlformats.org/officeDocument/2006/relationships/slide" Target="slides/slide19.xml"/><Relationship Id="rId41" Type="http://schemas.openxmlformats.org/officeDocument/2006/relationships/slide" Target="slides/slide40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5B0BA7-B0E2-4C07-8528-84B7AE1BAF72}" type="datetimeFigureOut">
              <a:rPr lang="en-US" smtClean="0"/>
              <a:t>2018-06-01</a:t>
            </a:fld>
            <a:endParaRPr lang="en-US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4736AB-9531-4DE9-95AE-ED444B94096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6962914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6F6DD61-880C-4F33-96A2-51E92479021F}" type="datetimeFigureOut">
              <a:rPr lang="en-US" smtClean="0"/>
              <a:t>2018-06-01</a:t>
            </a:fld>
            <a:endParaRPr lang="en-US" dirty="0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210C38-A4D4-4515-9CA7-8160947F5FE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594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450514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822250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510758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865599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6141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594401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9736222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5944016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389458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19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8201150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20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211236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4516542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21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224468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22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0845304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23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8732604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24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0954829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25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6722304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0486478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1788196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4392659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2547948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88324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2675805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9486478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513516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6998389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6998389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39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6998389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40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69411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096371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096371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120805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802133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285662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210C38-A4D4-4515-9CA7-8160947F5FEA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79190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650803" y="1441847"/>
            <a:ext cx="7772400" cy="1085850"/>
          </a:xfrm>
          <a:effectLst>
            <a:reflection endPos="0" dist="50800" dir="5400000" sy="-100000" algn="bl" rotWithShape="0"/>
          </a:effectLst>
        </p:spPr>
        <p:txBody>
          <a:bodyPr anchor="b">
            <a:normAutofit/>
          </a:bodyPr>
          <a:lstStyle>
            <a:lvl1pPr algn="ctr">
              <a:defRPr sz="4000">
                <a:solidFill>
                  <a:schemeClr val="tx1">
                    <a:lumMod val="75000"/>
                    <a:lumOff val="25000"/>
                  </a:schemeClr>
                </a:solidFill>
                <a:effectLst>
                  <a:reflection blurRad="25400" stA="15000" endPos="29000" dist="12700" dir="5400000" sy="-100000" algn="bl" rotWithShape="0"/>
                </a:effectLst>
              </a:defRPr>
            </a:lvl1pPr>
          </a:lstStyle>
          <a:p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685800" y="2628900"/>
            <a:ext cx="7772400" cy="1200150"/>
          </a:xfrm>
        </p:spPr>
        <p:txBody>
          <a:bodyPr>
            <a:normAutofit/>
          </a:bodyPr>
          <a:lstStyle>
            <a:lvl1pPr marL="0" indent="0" algn="ctr">
              <a:buNone/>
              <a:defRPr sz="26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Subtitle</a:t>
            </a:r>
            <a:endParaRPr lang="en-US" dirty="0"/>
          </a:p>
        </p:txBody>
      </p:sp>
      <p:sp>
        <p:nvSpPr>
          <p:cNvPr id="4" name="Rectangle 3"/>
          <p:cNvSpPr/>
          <p:nvPr userDrawn="1"/>
        </p:nvSpPr>
        <p:spPr>
          <a:xfrm>
            <a:off x="0" y="0"/>
            <a:ext cx="251520" cy="5143500"/>
          </a:xfrm>
          <a:prstGeom prst="rect">
            <a:avLst/>
          </a:prstGeom>
          <a:gradFill flip="none" rotWithShape="1">
            <a:gsLst>
              <a:gs pos="0">
                <a:srgbClr val="00B050">
                  <a:shade val="30000"/>
                  <a:satMod val="115000"/>
                </a:srgbClr>
              </a:gs>
              <a:gs pos="50000">
                <a:srgbClr val="00B050">
                  <a:shade val="67500"/>
                  <a:satMod val="115000"/>
                </a:srgbClr>
              </a:gs>
              <a:gs pos="100000">
                <a:srgbClr val="00B050">
                  <a:shade val="100000"/>
                  <a:satMod val="115000"/>
                </a:srgbClr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61346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56071" y="1001779"/>
            <a:ext cx="8305800" cy="3623072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 dirty="0" err="1" smtClean="0"/>
              <a:t>Level</a:t>
            </a:r>
            <a:r>
              <a:rPr lang="fr-FR" dirty="0" smtClean="0"/>
              <a:t> 1</a:t>
            </a:r>
          </a:p>
          <a:p>
            <a:pPr lvl="1"/>
            <a:r>
              <a:rPr lang="fr-FR" dirty="0" err="1" smtClean="0"/>
              <a:t>Level</a:t>
            </a:r>
            <a:r>
              <a:rPr lang="fr-FR" dirty="0" smtClean="0"/>
              <a:t> 2</a:t>
            </a:r>
          </a:p>
          <a:p>
            <a:pPr lvl="2"/>
            <a:r>
              <a:rPr lang="fr-FR" dirty="0" err="1" smtClean="0"/>
              <a:t>Level</a:t>
            </a:r>
            <a:r>
              <a:rPr lang="fr-FR" dirty="0" smtClean="0"/>
              <a:t> 3</a:t>
            </a:r>
          </a:p>
          <a:p>
            <a:pPr lvl="3"/>
            <a:r>
              <a:rPr lang="fr-FR" dirty="0" err="1" smtClean="0"/>
              <a:t>Level</a:t>
            </a:r>
            <a:r>
              <a:rPr lang="fr-FR" dirty="0" smtClean="0"/>
              <a:t> 4</a:t>
            </a:r>
          </a:p>
          <a:p>
            <a:pPr lvl="4"/>
            <a:r>
              <a:rPr lang="fr-FR" dirty="0" err="1" smtClean="0"/>
              <a:t>Level</a:t>
            </a:r>
            <a:r>
              <a:rPr lang="fr-FR" dirty="0" smtClean="0"/>
              <a:t> 5</a:t>
            </a:r>
            <a:endParaRPr lang="en-US" dirty="0"/>
          </a:p>
        </p:txBody>
      </p:sp>
      <p:sp>
        <p:nvSpPr>
          <p:cNvPr id="5" name="Title 1"/>
          <p:cNvSpPr>
            <a:spLocks noGrp="1"/>
          </p:cNvSpPr>
          <p:nvPr>
            <p:ph type="title" hasCustomPrompt="1"/>
          </p:nvPr>
        </p:nvSpPr>
        <p:spPr>
          <a:xfrm>
            <a:off x="556071" y="236206"/>
            <a:ext cx="7566992" cy="651272"/>
          </a:xfrm>
        </p:spPr>
        <p:txBody>
          <a:bodyPr/>
          <a:lstStyle>
            <a:lvl1pPr>
              <a:defRPr/>
            </a:lvl1pPr>
          </a:lstStyle>
          <a:p>
            <a:r>
              <a:rPr lang="fr-FR" dirty="0" err="1" smtClean="0"/>
              <a:t>Title</a:t>
            </a:r>
            <a:endParaRPr lang="en-US" dirty="0"/>
          </a:p>
        </p:txBody>
      </p:sp>
      <p:sp>
        <p:nvSpPr>
          <p:cNvPr id="4" name="Rectangle 3"/>
          <p:cNvSpPr/>
          <p:nvPr userDrawn="1"/>
        </p:nvSpPr>
        <p:spPr>
          <a:xfrm>
            <a:off x="554666" y="843558"/>
            <a:ext cx="7473718" cy="72008"/>
          </a:xfrm>
          <a:prstGeom prst="rect">
            <a:avLst/>
          </a:prstGeom>
          <a:gradFill flip="none" rotWithShape="1">
            <a:gsLst>
              <a:gs pos="0">
                <a:srgbClr val="00B050">
                  <a:shade val="30000"/>
                  <a:satMod val="115000"/>
                </a:srgbClr>
              </a:gs>
              <a:gs pos="50000">
                <a:srgbClr val="00B050">
                  <a:shade val="67500"/>
                  <a:satMod val="115000"/>
                </a:srgbClr>
              </a:gs>
              <a:gs pos="100000">
                <a:srgbClr val="00B050">
                  <a:shade val="100000"/>
                  <a:satMod val="115000"/>
                </a:srgb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62959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563628" y="1001779"/>
            <a:ext cx="4009566" cy="362307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dirty="0" err="1" smtClean="0"/>
              <a:t>Level</a:t>
            </a:r>
            <a:r>
              <a:rPr lang="fr-FR" dirty="0" smtClean="0"/>
              <a:t> 1</a:t>
            </a:r>
          </a:p>
          <a:p>
            <a:pPr lvl="1"/>
            <a:r>
              <a:rPr lang="fr-FR" dirty="0" err="1" smtClean="0"/>
              <a:t>Level</a:t>
            </a:r>
            <a:r>
              <a:rPr lang="fr-FR" dirty="0" smtClean="0"/>
              <a:t> 2</a:t>
            </a:r>
          </a:p>
          <a:p>
            <a:pPr lvl="2"/>
            <a:r>
              <a:rPr lang="fr-FR" dirty="0" err="1" smtClean="0"/>
              <a:t>Level</a:t>
            </a:r>
            <a:r>
              <a:rPr lang="fr-FR" dirty="0" smtClean="0"/>
              <a:t> 3</a:t>
            </a:r>
          </a:p>
          <a:p>
            <a:pPr lvl="3"/>
            <a:r>
              <a:rPr lang="fr-FR" dirty="0" err="1" smtClean="0"/>
              <a:t>Level</a:t>
            </a:r>
            <a:r>
              <a:rPr lang="fr-FR" dirty="0" smtClean="0"/>
              <a:t> 4</a:t>
            </a:r>
          </a:p>
          <a:p>
            <a:pPr lvl="4"/>
            <a:r>
              <a:rPr lang="fr-FR" dirty="0" err="1" smtClean="0"/>
              <a:t>Level</a:t>
            </a:r>
            <a:r>
              <a:rPr lang="fr-FR" dirty="0" smtClean="0"/>
              <a:t> 5</a:t>
            </a:r>
            <a:endParaRPr lang="en-US" dirty="0"/>
          </a:p>
        </p:txBody>
      </p:sp>
      <p:sp>
        <p:nvSpPr>
          <p:cNvPr id="6" name="Content Placeholder 2"/>
          <p:cNvSpPr>
            <a:spLocks noGrp="1"/>
          </p:cNvSpPr>
          <p:nvPr>
            <p:ph sz="half" idx="10" hasCustomPrompt="1"/>
          </p:nvPr>
        </p:nvSpPr>
        <p:spPr>
          <a:xfrm>
            <a:off x="4754628" y="1000703"/>
            <a:ext cx="4009566" cy="362307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dirty="0" err="1" smtClean="0"/>
              <a:t>Level</a:t>
            </a:r>
            <a:r>
              <a:rPr lang="fr-FR" dirty="0" smtClean="0"/>
              <a:t> 1</a:t>
            </a:r>
          </a:p>
          <a:p>
            <a:pPr lvl="1"/>
            <a:r>
              <a:rPr lang="fr-FR" dirty="0" err="1" smtClean="0"/>
              <a:t>Level</a:t>
            </a:r>
            <a:r>
              <a:rPr lang="fr-FR" dirty="0" smtClean="0"/>
              <a:t> 2</a:t>
            </a:r>
          </a:p>
          <a:p>
            <a:pPr lvl="2"/>
            <a:r>
              <a:rPr lang="fr-FR" dirty="0" err="1" smtClean="0"/>
              <a:t>Level</a:t>
            </a:r>
            <a:r>
              <a:rPr lang="fr-FR" dirty="0" smtClean="0"/>
              <a:t> 3</a:t>
            </a:r>
          </a:p>
          <a:p>
            <a:pPr lvl="3"/>
            <a:r>
              <a:rPr lang="fr-FR" dirty="0" err="1" smtClean="0"/>
              <a:t>Level</a:t>
            </a:r>
            <a:r>
              <a:rPr lang="fr-FR" dirty="0" smtClean="0"/>
              <a:t> 4</a:t>
            </a:r>
          </a:p>
          <a:p>
            <a:pPr lvl="4"/>
            <a:r>
              <a:rPr lang="fr-FR" dirty="0" err="1" smtClean="0"/>
              <a:t>Level</a:t>
            </a:r>
            <a:r>
              <a:rPr lang="fr-FR" dirty="0" smtClean="0"/>
              <a:t> 5</a:t>
            </a:r>
            <a:endParaRPr lang="en-US" dirty="0"/>
          </a:p>
        </p:txBody>
      </p:sp>
      <p:sp>
        <p:nvSpPr>
          <p:cNvPr id="8" name="Title 1"/>
          <p:cNvSpPr>
            <a:spLocks noGrp="1"/>
          </p:cNvSpPr>
          <p:nvPr>
            <p:ph type="title" hasCustomPrompt="1"/>
          </p:nvPr>
        </p:nvSpPr>
        <p:spPr>
          <a:xfrm>
            <a:off x="563628" y="236206"/>
            <a:ext cx="7566992" cy="651272"/>
          </a:xfrm>
        </p:spPr>
        <p:txBody>
          <a:bodyPr/>
          <a:lstStyle>
            <a:lvl1pPr>
              <a:defRPr/>
            </a:lvl1pPr>
          </a:lstStyle>
          <a:p>
            <a:r>
              <a:rPr lang="fr-FR" dirty="0" err="1" smtClean="0"/>
              <a:t>Title</a:t>
            </a:r>
            <a:endParaRPr lang="en-US" dirty="0"/>
          </a:p>
        </p:txBody>
      </p:sp>
      <p:sp>
        <p:nvSpPr>
          <p:cNvPr id="5" name="Rectangle 4"/>
          <p:cNvSpPr/>
          <p:nvPr userDrawn="1"/>
        </p:nvSpPr>
        <p:spPr>
          <a:xfrm>
            <a:off x="554666" y="843558"/>
            <a:ext cx="7473718" cy="72008"/>
          </a:xfrm>
          <a:prstGeom prst="rect">
            <a:avLst/>
          </a:prstGeom>
          <a:gradFill flip="none" rotWithShape="1">
            <a:gsLst>
              <a:gs pos="0">
                <a:srgbClr val="00B050">
                  <a:shade val="30000"/>
                  <a:satMod val="115000"/>
                </a:srgbClr>
              </a:gs>
              <a:gs pos="50000">
                <a:srgbClr val="00B050">
                  <a:shade val="67500"/>
                  <a:satMod val="115000"/>
                </a:srgbClr>
              </a:gs>
              <a:gs pos="100000">
                <a:srgbClr val="00B050">
                  <a:shade val="100000"/>
                  <a:satMod val="115000"/>
                </a:srgb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725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762000" y="2611041"/>
            <a:ext cx="7772400" cy="1021556"/>
          </a:xfrm>
        </p:spPr>
        <p:txBody>
          <a:bodyPr anchor="t">
            <a:normAutofit/>
          </a:bodyPr>
          <a:lstStyle>
            <a:lvl1pPr algn="l">
              <a:defRPr sz="2400" b="0" cap="none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en-US" dirty="0" smtClean="0"/>
              <a:t>Subtitle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762000" y="1485901"/>
            <a:ext cx="7772400" cy="1125140"/>
          </a:xfrm>
        </p:spPr>
        <p:txBody>
          <a:bodyPr anchor="b">
            <a:normAutofit/>
          </a:bodyPr>
          <a:lstStyle>
            <a:lvl1pPr marL="0" indent="0">
              <a:buNone/>
              <a:defRPr sz="3200" b="1" i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Subpart title</a:t>
            </a:r>
          </a:p>
        </p:txBody>
      </p:sp>
    </p:spTree>
    <p:extLst>
      <p:ext uri="{BB962C8B-B14F-4D97-AF65-F5344CB8AC3E}">
        <p14:creationId xmlns:p14="http://schemas.microsoft.com/office/powerpoint/2010/main" val="16808942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Fin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1"/>
          <p:cNvSpPr>
            <a:spLocks noGrp="1"/>
          </p:cNvSpPr>
          <p:nvPr>
            <p:ph type="ctrTitle" hasCustomPrompt="1"/>
          </p:nvPr>
        </p:nvSpPr>
        <p:spPr>
          <a:xfrm>
            <a:off x="650803" y="2277988"/>
            <a:ext cx="7772400" cy="1085850"/>
          </a:xfrm>
          <a:effectLst>
            <a:reflection endPos="0" dist="50800" dir="5400000" sy="-100000" algn="bl" rotWithShape="0"/>
          </a:effectLst>
        </p:spPr>
        <p:txBody>
          <a:bodyPr anchor="b">
            <a:normAutofit/>
          </a:bodyPr>
          <a:lstStyle>
            <a:lvl1pPr algn="ctr">
              <a:defRPr sz="4000">
                <a:solidFill>
                  <a:schemeClr val="tx1">
                    <a:lumMod val="75000"/>
                    <a:lumOff val="25000"/>
                  </a:schemeClr>
                </a:solidFill>
                <a:effectLst>
                  <a:reflection blurRad="25400" stA="15000" endPos="29000" dist="12700" dir="5400000" sy="-100000" algn="bl" rotWithShape="0"/>
                </a:effectLst>
              </a:defRPr>
            </a:lvl1pPr>
          </a:lstStyle>
          <a:p>
            <a:r>
              <a:rPr lang="en-US" dirty="0" smtClean="0"/>
              <a:t>Thank you</a:t>
            </a:r>
            <a:endParaRPr lang="en-US" dirty="0"/>
          </a:p>
        </p:txBody>
      </p:sp>
      <p:sp>
        <p:nvSpPr>
          <p:cNvPr id="4" name="Rectangle 3"/>
          <p:cNvSpPr/>
          <p:nvPr userDrawn="1"/>
        </p:nvSpPr>
        <p:spPr>
          <a:xfrm>
            <a:off x="0" y="0"/>
            <a:ext cx="251520" cy="5143500"/>
          </a:xfrm>
          <a:prstGeom prst="rect">
            <a:avLst/>
          </a:prstGeom>
          <a:gradFill flip="none" rotWithShape="1">
            <a:gsLst>
              <a:gs pos="0">
                <a:srgbClr val="00B050">
                  <a:shade val="30000"/>
                  <a:satMod val="115000"/>
                </a:srgbClr>
              </a:gs>
              <a:gs pos="50000">
                <a:srgbClr val="00B050">
                  <a:shade val="67500"/>
                  <a:satMod val="115000"/>
                </a:srgbClr>
              </a:gs>
              <a:gs pos="100000">
                <a:srgbClr val="00B050">
                  <a:shade val="100000"/>
                  <a:satMod val="115000"/>
                </a:srgbClr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8041188"/>
      </p:ext>
    </p:extLst>
  </p:cSld>
  <p:clrMapOvr>
    <a:masterClrMapping/>
  </p:clrMapOvr>
  <p:transition spd="slow">
    <p:push dir="d"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9729" y="232373"/>
            <a:ext cx="7478655" cy="6512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729" y="997945"/>
            <a:ext cx="8153400" cy="36230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dirty="0" err="1" smtClean="0"/>
              <a:t>Level</a:t>
            </a:r>
            <a:r>
              <a:rPr lang="en-US" dirty="0" smtClean="0"/>
              <a:t> 1</a:t>
            </a:r>
          </a:p>
          <a:p>
            <a:pPr lvl="1"/>
            <a:r>
              <a:rPr lang="fr-FR" dirty="0" err="1" smtClean="0"/>
              <a:t>Level</a:t>
            </a:r>
            <a:r>
              <a:rPr lang="fr-FR" dirty="0" smtClean="0"/>
              <a:t> 2</a:t>
            </a:r>
            <a:endParaRPr lang="en-US" dirty="0" smtClean="0"/>
          </a:p>
          <a:p>
            <a:pPr lvl="2"/>
            <a:r>
              <a:rPr lang="fr-FR" dirty="0" err="1" smtClean="0"/>
              <a:t>Level</a:t>
            </a:r>
            <a:r>
              <a:rPr lang="fr-FR" dirty="0" smtClean="0"/>
              <a:t> 3</a:t>
            </a:r>
            <a:endParaRPr lang="en-US" dirty="0" smtClean="0"/>
          </a:p>
          <a:p>
            <a:pPr lvl="3"/>
            <a:r>
              <a:rPr lang="fr-FR" dirty="0" err="1" smtClean="0"/>
              <a:t>Level</a:t>
            </a:r>
            <a:r>
              <a:rPr lang="fr-FR" dirty="0" smtClean="0"/>
              <a:t> 4</a:t>
            </a:r>
            <a:endParaRPr lang="en-US" dirty="0" smtClean="0"/>
          </a:p>
          <a:p>
            <a:pPr lvl="4"/>
            <a:r>
              <a:rPr lang="fr-FR" dirty="0" err="1" smtClean="0"/>
              <a:t>Level</a:t>
            </a:r>
            <a:r>
              <a:rPr lang="fr-FR" dirty="0" smtClean="0"/>
              <a:t> 5</a:t>
            </a:r>
            <a:endParaRPr lang="en-US" dirty="0"/>
          </a:p>
        </p:txBody>
      </p:sp>
      <p:pic>
        <p:nvPicPr>
          <p:cNvPr id="5" name="Picture 3" descr="D:\Devel\tsduck\images\tsduck-256.png"/>
          <p:cNvPicPr>
            <a:picLocks noChangeAspect="1" noChangeArrowheads="1"/>
          </p:cNvPicPr>
          <p:nvPr userDrawn="1"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172400" y="123478"/>
            <a:ext cx="781050" cy="7810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Rectangle 5"/>
          <p:cNvSpPr/>
          <p:nvPr userDrawn="1"/>
        </p:nvSpPr>
        <p:spPr>
          <a:xfrm>
            <a:off x="0" y="0"/>
            <a:ext cx="251520" cy="5143500"/>
          </a:xfrm>
          <a:prstGeom prst="rect">
            <a:avLst/>
          </a:prstGeom>
          <a:gradFill flip="none" rotWithShape="1">
            <a:gsLst>
              <a:gs pos="0">
                <a:srgbClr val="00B050">
                  <a:shade val="30000"/>
                  <a:satMod val="115000"/>
                </a:srgbClr>
              </a:gs>
              <a:gs pos="50000">
                <a:srgbClr val="00B050">
                  <a:shade val="67500"/>
                  <a:satMod val="115000"/>
                </a:srgbClr>
              </a:gs>
              <a:gs pos="100000">
                <a:srgbClr val="00B050">
                  <a:shade val="100000"/>
                  <a:satMod val="115000"/>
                </a:srgbClr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Slide Number Placeholder 3"/>
          <p:cNvSpPr txBox="1">
            <a:spLocks/>
          </p:cNvSpPr>
          <p:nvPr userDrawn="1"/>
        </p:nvSpPr>
        <p:spPr>
          <a:xfrm>
            <a:off x="7836242" y="4868166"/>
            <a:ext cx="1304165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400" b="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sz="1000" b="1" i="0" dirty="0" smtClean="0">
                <a:solidFill>
                  <a:srgbClr val="27AE60"/>
                </a:solidFill>
              </a:rPr>
              <a:t>tsduck.io</a:t>
            </a:r>
            <a:endParaRPr lang="en-US" sz="1000" b="1" i="0" dirty="0">
              <a:solidFill>
                <a:srgbClr val="27AE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11676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iming>
    <p:tnLst>
      <p:par>
        <p:cTn id="1" dur="indefinite" restart="never" nodeType="tmRoot"/>
      </p:par>
    </p:tnLst>
  </p:timing>
  <p:hf hdr="0" dt="0"/>
  <p:txStyles>
    <p:titleStyle>
      <a:lvl1pPr algn="l" defTabSz="914400" rtl="0" eaLnBrk="1" latinLnBrk="0" hangingPunct="1">
        <a:spcBef>
          <a:spcPct val="0"/>
        </a:spcBef>
        <a:buNone/>
        <a:defRPr sz="2800" b="1" kern="1200">
          <a:solidFill>
            <a:schemeClr val="tx1">
              <a:lumMod val="65000"/>
              <a:lumOff val="35000"/>
            </a:schemeClr>
          </a:solidFill>
          <a:latin typeface="Calibri" panose="020F0502020204030204" pitchFamily="34" charset="0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Clr>
          <a:srgbClr val="27AE60"/>
        </a:buClr>
        <a:buSzPct val="100000"/>
        <a:buFont typeface="Calibri" panose="020F0502020204030204" pitchFamily="34" charset="0"/>
        <a:buChar char="•"/>
        <a:defRPr sz="2400" kern="1200">
          <a:solidFill>
            <a:schemeClr val="tx1">
              <a:lumMod val="65000"/>
              <a:lumOff val="35000"/>
            </a:schemeClr>
          </a:solidFill>
          <a:latin typeface="Calibri" panose="020F0502020204030204" pitchFamily="34" charset="0"/>
          <a:ea typeface="Arial Unicode MS" pitchFamily="34" charset="-128"/>
          <a:cs typeface="Arial Unicode MS" pitchFamily="34" charset="-128"/>
        </a:defRPr>
      </a:lvl1pPr>
      <a:lvl2pPr marL="630238" indent="-268288" algn="l" defTabSz="914400" rtl="0" eaLnBrk="1" latinLnBrk="0" hangingPunct="1">
        <a:spcBef>
          <a:spcPct val="20000"/>
        </a:spcBef>
        <a:buClr>
          <a:srgbClr val="2ECC71"/>
        </a:buClr>
        <a:buSzPct val="100000"/>
        <a:buFont typeface="Calibri" panose="020F0502020204030204" pitchFamily="34" charset="0"/>
        <a:buChar char="•"/>
        <a:defRPr sz="2200" kern="1200">
          <a:solidFill>
            <a:schemeClr val="tx1">
              <a:lumMod val="65000"/>
              <a:lumOff val="35000"/>
            </a:schemeClr>
          </a:solidFill>
          <a:latin typeface="Calibri" panose="020F0502020204030204" pitchFamily="34" charset="0"/>
          <a:ea typeface="Arial Unicode MS" pitchFamily="34" charset="-128"/>
          <a:cs typeface="Arial Unicode MS" pitchFamily="34" charset="-128"/>
        </a:defRPr>
      </a:lvl2pPr>
      <a:lvl3pPr marL="896938" indent="-266700" algn="l" defTabSz="914400" rtl="0" eaLnBrk="1" latinLnBrk="0" hangingPunct="1">
        <a:spcBef>
          <a:spcPct val="20000"/>
        </a:spcBef>
        <a:buClr>
          <a:srgbClr val="2ECC71"/>
        </a:buClr>
        <a:buSzPct val="100000"/>
        <a:buFont typeface="Arial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Calibri" panose="020F0502020204030204" pitchFamily="34" charset="0"/>
          <a:ea typeface="Arial Unicode MS" pitchFamily="34" charset="-128"/>
          <a:cs typeface="Arial Unicode MS" pitchFamily="34" charset="-128"/>
        </a:defRPr>
      </a:lvl3pPr>
      <a:lvl4pPr marL="1165225" indent="-268288" algn="l" defTabSz="914400" rtl="0" eaLnBrk="1" latinLnBrk="0" hangingPunct="1">
        <a:spcBef>
          <a:spcPct val="20000"/>
        </a:spcBef>
        <a:buClr>
          <a:srgbClr val="27AE60"/>
        </a:buClr>
        <a:buSzPct val="80000"/>
        <a:buFont typeface="Wingdings" panose="05000000000000000000" pitchFamily="2" charset="2"/>
        <a:buChar char="§"/>
        <a:defRPr sz="1800" kern="1200">
          <a:solidFill>
            <a:schemeClr val="tx1">
              <a:lumMod val="65000"/>
              <a:lumOff val="35000"/>
            </a:schemeClr>
          </a:solidFill>
          <a:latin typeface="Calibri" panose="020F0502020204030204" pitchFamily="34" charset="0"/>
          <a:ea typeface="Arial Unicode MS" pitchFamily="34" charset="-128"/>
          <a:cs typeface="Arial Unicode MS" pitchFamily="34" charset="-128"/>
        </a:defRPr>
      </a:lvl4pPr>
      <a:lvl5pPr marL="1431925" indent="-266700" algn="l" defTabSz="914400" rtl="0" eaLnBrk="1" latinLnBrk="0" hangingPunct="1">
        <a:spcBef>
          <a:spcPct val="20000"/>
        </a:spcBef>
        <a:buClr>
          <a:srgbClr val="2ECC71"/>
        </a:buClr>
        <a:buSzPct val="80000"/>
        <a:buFont typeface="Wingdings" panose="05000000000000000000" pitchFamily="2" charset="2"/>
        <a:buChar char="§"/>
        <a:defRPr sz="1800" kern="1200">
          <a:solidFill>
            <a:schemeClr val="tx1">
              <a:lumMod val="65000"/>
              <a:lumOff val="35000"/>
            </a:schemeClr>
          </a:solidFill>
          <a:latin typeface="Calibri" panose="020F0502020204030204" pitchFamily="34" charset="0"/>
          <a:ea typeface="Arial Unicode MS" pitchFamily="34" charset="-128"/>
          <a:cs typeface="Arial Unicode MS" pitchFamily="34" charset="-128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hyperlink" Target="https://tsduck.io/" TargetMode="External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4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tsduck.io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github.com/tsduck/tsduck" TargetMode="Externa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tsduck.io/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50803" y="804689"/>
            <a:ext cx="7772400" cy="1085850"/>
          </a:xfrm>
        </p:spPr>
        <p:txBody>
          <a:bodyPr anchor="ctr">
            <a:normAutofit/>
          </a:bodyPr>
          <a:lstStyle/>
          <a:p>
            <a:r>
              <a:rPr lang="en-US" dirty="0" smtClean="0"/>
              <a:t>TSDuck</a:t>
            </a:r>
            <a:endParaRPr lang="en-US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685800" y="2628900"/>
            <a:ext cx="7772400" cy="1815058"/>
          </a:xfrm>
        </p:spPr>
        <p:txBody>
          <a:bodyPr>
            <a:normAutofit/>
          </a:bodyPr>
          <a:lstStyle/>
          <a:p>
            <a:r>
              <a:rPr lang="en-US" b="1" dirty="0"/>
              <a:t>a</a:t>
            </a:r>
            <a:r>
              <a:rPr lang="en-US" b="1" dirty="0" smtClean="0"/>
              <a:t>n extensible toolkit for</a:t>
            </a:r>
          </a:p>
          <a:p>
            <a:r>
              <a:rPr lang="en-US" b="1" dirty="0" smtClean="0"/>
              <a:t>MPEG/DVB transport streams</a:t>
            </a:r>
          </a:p>
          <a:p>
            <a:endParaRPr lang="en-US" dirty="0" smtClean="0"/>
          </a:p>
          <a:p>
            <a:r>
              <a:rPr lang="en-US" sz="1700" dirty="0" smtClean="0"/>
              <a:t>TSDuck Version </a:t>
            </a:r>
            <a:r>
              <a:rPr lang="en-US" sz="1700" dirty="0" smtClean="0"/>
              <a:t>3.12</a:t>
            </a:r>
            <a:endParaRPr lang="en-US" sz="1700" dirty="0"/>
          </a:p>
        </p:txBody>
      </p:sp>
      <p:pic>
        <p:nvPicPr>
          <p:cNvPr id="6" name="Picture 2" descr="D:\Devel\tsduck\images\tsduck-512.pn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43936" y="567358"/>
            <a:ext cx="1560512" cy="156051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950056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processing overview</a:t>
            </a:r>
            <a:endParaRPr lang="en-US" dirty="0"/>
          </a:p>
        </p:txBody>
      </p:sp>
      <p:sp>
        <p:nvSpPr>
          <p:cNvPr id="23" name="Rectangle à coins arrondis 22"/>
          <p:cNvSpPr/>
          <p:nvPr/>
        </p:nvSpPr>
        <p:spPr>
          <a:xfrm>
            <a:off x="532224" y="1243155"/>
            <a:ext cx="8192393" cy="2426997"/>
          </a:xfrm>
          <a:prstGeom prst="roundRect">
            <a:avLst>
              <a:gd name="adj" fmla="val 3969"/>
            </a:avLst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t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tsp process</a:t>
            </a:r>
          </a:p>
        </p:txBody>
      </p:sp>
      <p:sp>
        <p:nvSpPr>
          <p:cNvPr id="24" name="Rectangle à coins arrondis 23"/>
          <p:cNvSpPr/>
          <p:nvPr/>
        </p:nvSpPr>
        <p:spPr>
          <a:xfrm>
            <a:off x="865040" y="1642534"/>
            <a:ext cx="7526761" cy="604189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t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tsp executable</a:t>
            </a:r>
          </a:p>
        </p:txBody>
      </p:sp>
      <p:sp>
        <p:nvSpPr>
          <p:cNvPr id="25" name="Rectangle à coins arrondis 24"/>
          <p:cNvSpPr/>
          <p:nvPr/>
        </p:nvSpPr>
        <p:spPr>
          <a:xfrm>
            <a:off x="4055916" y="2489934"/>
            <a:ext cx="1141813" cy="890923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packet processing plugin 2</a:t>
            </a:r>
          </a:p>
        </p:txBody>
      </p:sp>
      <p:sp>
        <p:nvSpPr>
          <p:cNvPr id="26" name="Rectangle à coins arrondis 25"/>
          <p:cNvSpPr/>
          <p:nvPr/>
        </p:nvSpPr>
        <p:spPr>
          <a:xfrm>
            <a:off x="2460478" y="2489934"/>
            <a:ext cx="1141813" cy="890923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packet processing plugin 1</a:t>
            </a:r>
          </a:p>
        </p:txBody>
      </p:sp>
      <p:sp>
        <p:nvSpPr>
          <p:cNvPr id="27" name="Rectangle à coins arrondis 26"/>
          <p:cNvSpPr/>
          <p:nvPr/>
        </p:nvSpPr>
        <p:spPr>
          <a:xfrm>
            <a:off x="5651354" y="2489934"/>
            <a:ext cx="1141813" cy="890923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packet processing plugin 3</a:t>
            </a:r>
          </a:p>
        </p:txBody>
      </p:sp>
      <p:sp>
        <p:nvSpPr>
          <p:cNvPr id="28" name="Rectangle à coins arrondis 27"/>
          <p:cNvSpPr/>
          <p:nvPr/>
        </p:nvSpPr>
        <p:spPr>
          <a:xfrm>
            <a:off x="865040" y="2489934"/>
            <a:ext cx="1141813" cy="890923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input plugin</a:t>
            </a:r>
          </a:p>
        </p:txBody>
      </p:sp>
      <p:sp>
        <p:nvSpPr>
          <p:cNvPr id="29" name="Rectangle à coins arrondis 28"/>
          <p:cNvSpPr/>
          <p:nvPr/>
        </p:nvSpPr>
        <p:spPr>
          <a:xfrm>
            <a:off x="7246790" y="2489934"/>
            <a:ext cx="1141813" cy="890923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1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output plugin</a:t>
            </a:r>
          </a:p>
        </p:txBody>
      </p:sp>
      <p:cxnSp>
        <p:nvCxnSpPr>
          <p:cNvPr id="30" name="Connecteur droit avec flèche 29"/>
          <p:cNvCxnSpPr>
            <a:endCxn id="28" idx="2"/>
          </p:cNvCxnSpPr>
          <p:nvPr/>
        </p:nvCxnSpPr>
        <p:spPr>
          <a:xfrm flipV="1">
            <a:off x="1435947" y="3380857"/>
            <a:ext cx="0" cy="801319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31" name="Connecteur droit avec flèche 30"/>
          <p:cNvCxnSpPr>
            <a:stCxn id="29" idx="2"/>
          </p:cNvCxnSpPr>
          <p:nvPr/>
        </p:nvCxnSpPr>
        <p:spPr>
          <a:xfrm>
            <a:off x="7817697" y="3380857"/>
            <a:ext cx="0" cy="801319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sp>
        <p:nvSpPr>
          <p:cNvPr id="32" name="ZoneTexte 31"/>
          <p:cNvSpPr txBox="1"/>
          <p:nvPr/>
        </p:nvSpPr>
        <p:spPr>
          <a:xfrm>
            <a:off x="1559315" y="3999368"/>
            <a:ext cx="104453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input TS</a:t>
            </a:r>
          </a:p>
        </p:txBody>
      </p:sp>
      <p:sp>
        <p:nvSpPr>
          <p:cNvPr id="33" name="ZoneTexte 32"/>
          <p:cNvSpPr txBox="1"/>
          <p:nvPr/>
        </p:nvSpPr>
        <p:spPr>
          <a:xfrm>
            <a:off x="6635721" y="3999368"/>
            <a:ext cx="104453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lvl="0" indent="0" algn="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output TS</a:t>
            </a:r>
          </a:p>
        </p:txBody>
      </p:sp>
      <p:sp>
        <p:nvSpPr>
          <p:cNvPr id="34" name="Arc 33"/>
          <p:cNvSpPr/>
          <p:nvPr/>
        </p:nvSpPr>
        <p:spPr>
          <a:xfrm>
            <a:off x="1559313" y="2062394"/>
            <a:ext cx="1325663" cy="911402"/>
          </a:xfrm>
          <a:prstGeom prst="arc">
            <a:avLst>
              <a:gd name="adj1" fmla="val 10863990"/>
              <a:gd name="adj2" fmla="val 0"/>
            </a:avLst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Arial Rounded MT Bold" charset="0"/>
              <a:cs typeface="Arial Rounded MT Bold" charset="0"/>
            </a:endParaRPr>
          </a:p>
        </p:txBody>
      </p:sp>
      <p:sp>
        <p:nvSpPr>
          <p:cNvPr id="35" name="Arc 34"/>
          <p:cNvSpPr/>
          <p:nvPr/>
        </p:nvSpPr>
        <p:spPr>
          <a:xfrm>
            <a:off x="3146109" y="2047035"/>
            <a:ext cx="1325663" cy="911402"/>
          </a:xfrm>
          <a:prstGeom prst="arc">
            <a:avLst>
              <a:gd name="adj1" fmla="val 10863990"/>
              <a:gd name="adj2" fmla="val 0"/>
            </a:avLst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Arial Rounded MT Bold" charset="0"/>
              <a:cs typeface="Arial Rounded MT Bold" charset="0"/>
            </a:endParaRPr>
          </a:p>
        </p:txBody>
      </p:sp>
      <p:sp>
        <p:nvSpPr>
          <p:cNvPr id="36" name="Arc 35"/>
          <p:cNvSpPr/>
          <p:nvPr/>
        </p:nvSpPr>
        <p:spPr>
          <a:xfrm>
            <a:off x="4763626" y="2031676"/>
            <a:ext cx="1325663" cy="911402"/>
          </a:xfrm>
          <a:prstGeom prst="arc">
            <a:avLst>
              <a:gd name="adj1" fmla="val 10863990"/>
              <a:gd name="adj2" fmla="val 0"/>
            </a:avLst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Arial Rounded MT Bold" charset="0"/>
              <a:cs typeface="Arial Rounded MT Bold" charset="0"/>
            </a:endParaRPr>
          </a:p>
        </p:txBody>
      </p:sp>
      <p:sp>
        <p:nvSpPr>
          <p:cNvPr id="37" name="Arc 36"/>
          <p:cNvSpPr/>
          <p:nvPr/>
        </p:nvSpPr>
        <p:spPr>
          <a:xfrm>
            <a:off x="6360662" y="2016317"/>
            <a:ext cx="1325663" cy="911402"/>
          </a:xfrm>
          <a:prstGeom prst="arc">
            <a:avLst>
              <a:gd name="adj1" fmla="val 10863990"/>
              <a:gd name="adj2" fmla="val 0"/>
            </a:avLst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Arial Rounded MT Bold" charset="0"/>
              <a:cs typeface="Arial Rounded MT Bold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75088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Each tsp plugin is a shareable library</a:t>
            </a:r>
          </a:p>
          <a:p>
            <a:pPr lvl="1"/>
            <a:r>
              <a:rPr lang="en-US" dirty="0" smtClean="0"/>
              <a:t>.so file on Linux and </a:t>
            </a:r>
            <a:r>
              <a:rPr lang="en-US" dirty="0" err="1" smtClean="0"/>
              <a:t>macOS</a:t>
            </a:r>
            <a:endParaRPr lang="en-US" dirty="0" smtClean="0"/>
          </a:p>
          <a:p>
            <a:pPr lvl="1"/>
            <a:r>
              <a:rPr lang="en-US" dirty="0" smtClean="0"/>
              <a:t>.</a:t>
            </a:r>
            <a:r>
              <a:rPr lang="en-US" dirty="0" err="1" smtClean="0"/>
              <a:t>dll</a:t>
            </a:r>
            <a:r>
              <a:rPr lang="en-US" dirty="0" smtClean="0"/>
              <a:t> file on Windows</a:t>
            </a:r>
          </a:p>
          <a:p>
            <a:r>
              <a:rPr lang="en-US" dirty="0" smtClean="0"/>
              <a:t>File naming</a:t>
            </a:r>
          </a:p>
          <a:p>
            <a:pPr lvl="1"/>
            <a:r>
              <a:rPr lang="en-US" dirty="0" smtClean="0"/>
              <a:t>plugin named </a:t>
            </a:r>
            <a:r>
              <a:rPr lang="en-US" i="1" dirty="0" smtClean="0"/>
              <a:t>foo</a:t>
            </a:r>
            <a:r>
              <a:rPr lang="en-US" dirty="0" smtClean="0"/>
              <a:t> in file tsplugin_</a:t>
            </a:r>
            <a:r>
              <a:rPr lang="en-US" i="1" dirty="0" smtClean="0"/>
              <a:t>foo</a:t>
            </a:r>
            <a:r>
              <a:rPr lang="en-US" dirty="0" smtClean="0"/>
              <a:t>.so (or .</a:t>
            </a:r>
            <a:r>
              <a:rPr lang="en-US" dirty="0" err="1" smtClean="0"/>
              <a:t>dll</a:t>
            </a:r>
            <a:r>
              <a:rPr lang="en-US" dirty="0" smtClean="0"/>
              <a:t>)</a:t>
            </a:r>
          </a:p>
          <a:p>
            <a:pPr lvl="1"/>
            <a:r>
              <a:rPr lang="en-US" dirty="0"/>
              <a:t>s</a:t>
            </a:r>
            <a:r>
              <a:rPr lang="en-US" dirty="0" smtClean="0"/>
              <a:t>ame directory as tsp executable</a:t>
            </a:r>
          </a:p>
          <a:p>
            <a:r>
              <a:rPr lang="en-US" dirty="0" smtClean="0"/>
              <a:t>General command line syntax</a:t>
            </a:r>
          </a:p>
          <a:p>
            <a:pPr marL="358775" lvl="1" indent="3175">
              <a:buFont typeface="Wingdings" pitchFamily="2" charset="2"/>
              <a:buNone/>
            </a:pP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tsp [</a:t>
            </a:r>
            <a:r>
              <a:rPr lang="en-US" sz="1800" b="1" i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tsp-options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]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[-I </a:t>
            </a:r>
            <a:r>
              <a:rPr lang="en-US" sz="1800" b="1" i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input-name 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[</a:t>
            </a:r>
            <a:r>
              <a:rPr lang="en-US" sz="1800" b="1" i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input-options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]]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[-P </a:t>
            </a:r>
            <a:r>
              <a:rPr lang="en-US" sz="1800" b="1" i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processor-name 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[</a:t>
            </a:r>
            <a:r>
              <a:rPr lang="en-US" sz="1800" b="1" i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processor-options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]] ...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[-O </a:t>
            </a:r>
            <a:r>
              <a:rPr lang="en-US" sz="1800" b="1" i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output-name 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[</a:t>
            </a:r>
            <a:r>
              <a:rPr lang="en-US" sz="1800" b="1" i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output-options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]]</a:t>
            </a:r>
            <a:endParaRPr lang="en-US" sz="1800" b="1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plugins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3496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TS acquisition</a:t>
            </a:r>
          </a:p>
          <a:p>
            <a:pPr marL="358775" lvl="1" indent="3175">
              <a:buFont typeface="Wingdings" pitchFamily="2" charset="2"/>
              <a:buNone/>
            </a:pP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tsp –I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dvb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–-uhf 21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until –-seconds 20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-O file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capture.ts</a:t>
            </a:r>
            <a:endParaRPr lang="en-US" sz="1800" b="1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endParaRPr lang="en-US" dirty="0" smtClean="0"/>
          </a:p>
          <a:p>
            <a:r>
              <a:rPr lang="en-US" dirty="0" smtClean="0"/>
              <a:t>Display the PMT of a selected service</a:t>
            </a:r>
          </a:p>
          <a:p>
            <a:pPr marL="358775" lvl="1" indent="3175">
              <a:buFont typeface="Wingdings" pitchFamily="2" charset="2"/>
              <a:buNone/>
            </a:pP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tsp –I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dvb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–-uhf 35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zap france2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sifilter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–-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pmt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tables –-max 1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-O drop</a:t>
            </a:r>
            <a:endParaRPr lang="en-US" b="1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examples (1/5)</a:t>
            </a:r>
            <a:endParaRPr lang="en-US" dirty="0"/>
          </a:p>
        </p:txBody>
      </p:sp>
      <p:sp>
        <p:nvSpPr>
          <p:cNvPr id="8" name="Légende encadrée 1 7"/>
          <p:cNvSpPr/>
          <p:nvPr/>
        </p:nvSpPr>
        <p:spPr>
          <a:xfrm>
            <a:off x="5136375" y="1131590"/>
            <a:ext cx="3784562" cy="288000"/>
          </a:xfrm>
          <a:prstGeom prst="borderCallout1">
            <a:avLst>
              <a:gd name="adj1" fmla="val 49930"/>
              <a:gd name="adj2" fmla="val -537"/>
              <a:gd name="adj3" fmla="val 134043"/>
              <a:gd name="adj4" fmla="val -43957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capture DVB-T stream from UHF channel 21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9" name="Légende encadrée 1 8"/>
          <p:cNvSpPr/>
          <p:nvPr/>
        </p:nvSpPr>
        <p:spPr>
          <a:xfrm>
            <a:off x="5276380" y="1542440"/>
            <a:ext cx="3654496" cy="288000"/>
          </a:xfrm>
          <a:prstGeom prst="borderCallout1">
            <a:avLst>
              <a:gd name="adj1" fmla="val 49930"/>
              <a:gd name="adj2" fmla="val -537"/>
              <a:gd name="adj3" fmla="val 77069"/>
              <a:gd name="adj4" fmla="val -28441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pass packets during 20 seconds, then stop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11" name="Légende encadrée 1 10"/>
          <p:cNvSpPr/>
          <p:nvPr/>
        </p:nvSpPr>
        <p:spPr>
          <a:xfrm>
            <a:off x="5449350" y="1985242"/>
            <a:ext cx="2277748" cy="288000"/>
          </a:xfrm>
          <a:prstGeom prst="borderCallout1">
            <a:avLst>
              <a:gd name="adj1" fmla="val 49930"/>
              <a:gd name="adj2" fmla="val -537"/>
              <a:gd name="adj3" fmla="val 30299"/>
              <a:gd name="adj4" fmla="val -68083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save TS to file </a:t>
            </a:r>
            <a:r>
              <a:rPr lang="en-US" sz="1600" dirty="0" err="1" smtClean="0">
                <a:solidFill>
                  <a:schemeClr val="tx1"/>
                </a:solidFill>
              </a:rPr>
              <a:t>capture.ts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12" name="Légende encadrée 1 11"/>
          <p:cNvSpPr/>
          <p:nvPr/>
        </p:nvSpPr>
        <p:spPr>
          <a:xfrm>
            <a:off x="5136375" y="3049998"/>
            <a:ext cx="3615460" cy="288000"/>
          </a:xfrm>
          <a:prstGeom prst="borderCallout1">
            <a:avLst>
              <a:gd name="adj1" fmla="val 49930"/>
              <a:gd name="adj2" fmla="val -537"/>
              <a:gd name="adj3" fmla="val 110469"/>
              <a:gd name="adj4" fmla="val -48268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extract service « France 2 », rebuild SPTS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13" name="Légende encadrée 1 12"/>
          <p:cNvSpPr/>
          <p:nvPr/>
        </p:nvSpPr>
        <p:spPr>
          <a:xfrm>
            <a:off x="5268520" y="3498184"/>
            <a:ext cx="2612173" cy="288000"/>
          </a:xfrm>
          <a:prstGeom prst="borderCallout1">
            <a:avLst>
              <a:gd name="adj1" fmla="val 49930"/>
              <a:gd name="adj2" fmla="val -537"/>
              <a:gd name="adj3" fmla="val 52969"/>
              <a:gd name="adj4" fmla="val -59274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extract PID containing PMT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14" name="Légende encadrée 1 13"/>
          <p:cNvSpPr/>
          <p:nvPr/>
        </p:nvSpPr>
        <p:spPr>
          <a:xfrm>
            <a:off x="4932040" y="3946370"/>
            <a:ext cx="2534682" cy="288000"/>
          </a:xfrm>
          <a:prstGeom prst="borderCallout1">
            <a:avLst>
              <a:gd name="adj1" fmla="val 49930"/>
              <a:gd name="adj2" fmla="val -537"/>
              <a:gd name="adj3" fmla="val -17902"/>
              <a:gd name="adj4" fmla="val -47674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display one table, then stop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15" name="Légende encadrée 1 14"/>
          <p:cNvSpPr/>
          <p:nvPr/>
        </p:nvSpPr>
        <p:spPr>
          <a:xfrm>
            <a:off x="4736178" y="4394556"/>
            <a:ext cx="2788150" cy="288000"/>
          </a:xfrm>
          <a:prstGeom prst="borderCallout1">
            <a:avLst>
              <a:gd name="adj1" fmla="val 49930"/>
              <a:gd name="adj2" fmla="val -537"/>
              <a:gd name="adj3" fmla="val -80268"/>
              <a:gd name="adj4" fmla="val -80792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drop output packet (don’t care)</a:t>
            </a:r>
            <a:endParaRPr 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3623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/>
              <a:t>Transmodulation</a:t>
            </a:r>
            <a:r>
              <a:rPr lang="en-US" dirty="0" smtClean="0"/>
              <a:t> of a service over IP multicast</a:t>
            </a:r>
          </a:p>
          <a:p>
            <a:pPr lvl="1">
              <a:buFont typeface="Wingdings" pitchFamily="2" charset="2"/>
              <a:buNone/>
            </a:pPr>
            <a:endParaRPr lang="en-US" sz="1800" dirty="0" smtClean="0">
              <a:latin typeface="Courier New" pitchFamily="49" charset="0"/>
            </a:endParaRPr>
          </a:p>
          <a:p>
            <a:pPr marL="358775" lvl="1" indent="3175">
              <a:buFont typeface="Wingdings" pitchFamily="2" charset="2"/>
              <a:buNone/>
            </a:pP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tsp –I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dvb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–-uhf 35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zap france2 –-audio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fra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-O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ip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224.10.11.12:1000</a:t>
            </a:r>
          </a:p>
          <a:p>
            <a:endParaRPr lang="en-US" b="1" dirty="0" smtClean="0"/>
          </a:p>
          <a:p>
            <a:r>
              <a:rPr lang="en-US" dirty="0" smtClean="0"/>
              <a:t>On-the-fly replacement of a PSI / SI table</a:t>
            </a:r>
          </a:p>
          <a:p>
            <a:pPr lvl="1">
              <a:buFont typeface="Wingdings" pitchFamily="2" charset="2"/>
              <a:buNone/>
            </a:pPr>
            <a:endParaRPr lang="en-US" sz="1800" dirty="0" smtClean="0">
              <a:latin typeface="Courier New" pitchFamily="49" charset="0"/>
            </a:endParaRPr>
          </a:p>
          <a:p>
            <a:pPr marL="358775" lvl="1" indent="3175">
              <a:buFont typeface="Wingdings" pitchFamily="2" charset="2"/>
              <a:buNone/>
            </a:pP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tsp -I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dvb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--uhf 24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inject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nit.bin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--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pid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16 --replace –-stuffing</a:t>
            </a:r>
            <a:b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-O </a:t>
            </a:r>
            <a:r>
              <a:rPr lang="en-US" sz="18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dektec</a:t>
            </a:r>
            <a:r>
              <a:rPr lang="en-US" sz="18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--uhf 24 --convolution 2/3 --guard 1/32</a:t>
            </a:r>
            <a:endParaRPr lang="en-US" sz="1800" b="1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examples (2/5)</a:t>
            </a:r>
            <a:endParaRPr lang="en-US" dirty="0"/>
          </a:p>
        </p:txBody>
      </p:sp>
      <p:sp>
        <p:nvSpPr>
          <p:cNvPr id="4" name="Légende encadrée 1 3"/>
          <p:cNvSpPr/>
          <p:nvPr/>
        </p:nvSpPr>
        <p:spPr>
          <a:xfrm>
            <a:off x="5868144" y="1446265"/>
            <a:ext cx="2987984" cy="522778"/>
          </a:xfrm>
          <a:prstGeom prst="borderCallout1">
            <a:avLst>
              <a:gd name="adj1" fmla="val 49930"/>
              <a:gd name="adj2" fmla="val -537"/>
              <a:gd name="adj3" fmla="val 111166"/>
              <a:gd name="adj4" fmla="val -34009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extract service « France 2 », keeping only one audio track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5" name="Légende encadrée 1 4"/>
          <p:cNvSpPr/>
          <p:nvPr/>
        </p:nvSpPr>
        <p:spPr>
          <a:xfrm>
            <a:off x="5868144" y="2112271"/>
            <a:ext cx="2987984" cy="522778"/>
          </a:xfrm>
          <a:prstGeom prst="borderCallout1">
            <a:avLst>
              <a:gd name="adj1" fmla="val 49930"/>
              <a:gd name="adj2" fmla="val -537"/>
              <a:gd name="adj3" fmla="val 50259"/>
              <a:gd name="adj4" fmla="val -45759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broadcast resulting SPTS to multicast IP </a:t>
            </a:r>
            <a:r>
              <a:rPr lang="en-US" sz="1600" dirty="0" err="1" smtClean="0">
                <a:solidFill>
                  <a:schemeClr val="tx1"/>
                </a:solidFill>
              </a:rPr>
              <a:t>address:port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6" name="Légende encadrée 1 5"/>
          <p:cNvSpPr/>
          <p:nvPr/>
        </p:nvSpPr>
        <p:spPr>
          <a:xfrm>
            <a:off x="5436096" y="3291830"/>
            <a:ext cx="2987984" cy="522778"/>
          </a:xfrm>
          <a:prstGeom prst="borderCallout1">
            <a:avLst>
              <a:gd name="adj1" fmla="val 49930"/>
              <a:gd name="adj2" fmla="val -537"/>
              <a:gd name="adj3" fmla="val 117413"/>
              <a:gd name="adj4" fmla="val -59693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replace content of PID 16 with table from binary file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7" name="Légende encadrée 1 6"/>
          <p:cNvSpPr/>
          <p:nvPr/>
        </p:nvSpPr>
        <p:spPr>
          <a:xfrm>
            <a:off x="3707904" y="4443958"/>
            <a:ext cx="3286782" cy="522778"/>
          </a:xfrm>
          <a:prstGeom prst="borderCallout1">
            <a:avLst>
              <a:gd name="adj1" fmla="val 49930"/>
              <a:gd name="adj2" fmla="val -537"/>
              <a:gd name="adj3" fmla="val -15332"/>
              <a:gd name="adj4" fmla="val -33587"/>
            </a:avLst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send modified TS to a </a:t>
            </a:r>
            <a:r>
              <a:rPr lang="en-US" sz="1600" dirty="0" err="1" smtClean="0">
                <a:solidFill>
                  <a:schemeClr val="tx1"/>
                </a:solidFill>
              </a:rPr>
              <a:t>Dektec</a:t>
            </a:r>
            <a:r>
              <a:rPr lang="en-US" sz="1600" dirty="0" smtClean="0">
                <a:solidFill>
                  <a:schemeClr val="tx1"/>
                </a:solidFill>
              </a:rPr>
              <a:t> DVB-T modulator on same frequency</a:t>
            </a:r>
            <a:endParaRPr 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28936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Conditional Access System test bed</a:t>
            </a:r>
          </a:p>
          <a:p>
            <a:pPr lvl="1"/>
            <a:r>
              <a:rPr lang="en-US" dirty="0" smtClean="0"/>
              <a:t>example using French DVB-T network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examples (3/5)</a:t>
            </a:r>
            <a:endParaRPr lang="en-US" dirty="0"/>
          </a:p>
        </p:txBody>
      </p:sp>
      <p:sp>
        <p:nvSpPr>
          <p:cNvPr id="38" name="Rectangle à coins arrondis 37"/>
          <p:cNvSpPr/>
          <p:nvPr/>
        </p:nvSpPr>
        <p:spPr>
          <a:xfrm>
            <a:off x="6070234" y="3015427"/>
            <a:ext cx="176715" cy="420623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800" b="1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ea typeface="Arial Rounded MT Bold" charset="0"/>
              <a:cs typeface="Arial Rounded MT Bold" charset="0"/>
            </a:endParaRPr>
          </a:p>
        </p:txBody>
      </p:sp>
      <p:cxnSp>
        <p:nvCxnSpPr>
          <p:cNvPr id="39" name="Connecteur droit 38"/>
          <p:cNvCxnSpPr/>
          <p:nvPr/>
        </p:nvCxnSpPr>
        <p:spPr>
          <a:xfrm>
            <a:off x="1999802" y="1995686"/>
            <a:ext cx="385719" cy="49530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40" name="Connecteur droit 39"/>
          <p:cNvCxnSpPr/>
          <p:nvPr/>
        </p:nvCxnSpPr>
        <p:spPr>
          <a:xfrm>
            <a:off x="1859158" y="1995686"/>
            <a:ext cx="281287" cy="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41" name="Connecteur droit 40"/>
          <p:cNvCxnSpPr/>
          <p:nvPr/>
        </p:nvCxnSpPr>
        <p:spPr>
          <a:xfrm>
            <a:off x="1920427" y="2078236"/>
            <a:ext cx="281287" cy="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42" name="Connecteur droit 41"/>
          <p:cNvCxnSpPr/>
          <p:nvPr/>
        </p:nvCxnSpPr>
        <p:spPr>
          <a:xfrm>
            <a:off x="1981696" y="2160786"/>
            <a:ext cx="281287" cy="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43" name="Connecteur droit 42"/>
          <p:cNvCxnSpPr/>
          <p:nvPr/>
        </p:nvCxnSpPr>
        <p:spPr>
          <a:xfrm>
            <a:off x="2042965" y="2243336"/>
            <a:ext cx="281287" cy="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44" name="Connecteur droit 43"/>
          <p:cNvCxnSpPr/>
          <p:nvPr/>
        </p:nvCxnSpPr>
        <p:spPr>
          <a:xfrm>
            <a:off x="2104234" y="2325886"/>
            <a:ext cx="281287" cy="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45" name="Connecteur droit 44"/>
          <p:cNvCxnSpPr/>
          <p:nvPr/>
        </p:nvCxnSpPr>
        <p:spPr>
          <a:xfrm>
            <a:off x="2165503" y="2408436"/>
            <a:ext cx="281287" cy="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46" name="Connecteur droit 45"/>
          <p:cNvCxnSpPr/>
          <p:nvPr/>
        </p:nvCxnSpPr>
        <p:spPr>
          <a:xfrm>
            <a:off x="2226772" y="2490986"/>
            <a:ext cx="281287" cy="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sp>
        <p:nvSpPr>
          <p:cNvPr id="47" name="Rectangle à coins arrondis 46"/>
          <p:cNvSpPr/>
          <p:nvPr/>
        </p:nvSpPr>
        <p:spPr>
          <a:xfrm>
            <a:off x="2785466" y="3043436"/>
            <a:ext cx="2317058" cy="1041400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t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Linux or Windows computer</a:t>
            </a:r>
          </a:p>
        </p:txBody>
      </p:sp>
      <p:sp>
        <p:nvSpPr>
          <p:cNvPr id="48" name="Rectangle à coins arrondis 47"/>
          <p:cNvSpPr/>
          <p:nvPr/>
        </p:nvSpPr>
        <p:spPr>
          <a:xfrm>
            <a:off x="2992288" y="4440177"/>
            <a:ext cx="770534" cy="397134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ctr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ECMG</a:t>
            </a:r>
          </a:p>
        </p:txBody>
      </p:sp>
      <p:sp>
        <p:nvSpPr>
          <p:cNvPr id="49" name="Rectangle à coins arrondis 48"/>
          <p:cNvSpPr/>
          <p:nvPr/>
        </p:nvSpPr>
        <p:spPr>
          <a:xfrm>
            <a:off x="4135532" y="4440177"/>
            <a:ext cx="770534" cy="397134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ctr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EMMG</a:t>
            </a:r>
          </a:p>
        </p:txBody>
      </p:sp>
      <p:cxnSp>
        <p:nvCxnSpPr>
          <p:cNvPr id="50" name="Connecteur droit 49"/>
          <p:cNvCxnSpPr>
            <a:stCxn id="66" idx="3"/>
            <a:endCxn id="65" idx="2"/>
          </p:cNvCxnSpPr>
          <p:nvPr/>
        </p:nvCxnSpPr>
        <p:spPr>
          <a:xfrm>
            <a:off x="3330125" y="3616394"/>
            <a:ext cx="222969" cy="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51" name="Connecteur droit 50"/>
          <p:cNvCxnSpPr>
            <a:endCxn id="67" idx="1"/>
          </p:cNvCxnSpPr>
          <p:nvPr/>
        </p:nvCxnSpPr>
        <p:spPr>
          <a:xfrm>
            <a:off x="4329084" y="3616394"/>
            <a:ext cx="222970" cy="0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52" name="Connecteur droit 51"/>
          <p:cNvCxnSpPr>
            <a:stCxn id="65" idx="3"/>
          </p:cNvCxnSpPr>
          <p:nvPr/>
        </p:nvCxnSpPr>
        <p:spPr>
          <a:xfrm flipH="1">
            <a:off x="3376379" y="3751098"/>
            <a:ext cx="290356" cy="331762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53" name="Connecteur droit 52"/>
          <p:cNvCxnSpPr>
            <a:stCxn id="65" idx="5"/>
          </p:cNvCxnSpPr>
          <p:nvPr/>
        </p:nvCxnSpPr>
        <p:spPr>
          <a:xfrm>
            <a:off x="4215443" y="3751098"/>
            <a:ext cx="305356" cy="331762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  <a:headEnd type="triangle" w="med" len="med"/>
            <a:tailEnd type="none" w="med" len="med"/>
          </a:ln>
          <a:effectLst/>
        </p:spPr>
      </p:cxnSp>
      <p:cxnSp>
        <p:nvCxnSpPr>
          <p:cNvPr id="54" name="Connecteur droit 53"/>
          <p:cNvCxnSpPr>
            <a:endCxn id="48" idx="0"/>
          </p:cNvCxnSpPr>
          <p:nvPr/>
        </p:nvCxnSpPr>
        <p:spPr>
          <a:xfrm>
            <a:off x="3376379" y="4082860"/>
            <a:ext cx="1176" cy="357317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triangle" w="med" len="med"/>
          </a:ln>
          <a:effectLst/>
        </p:spPr>
      </p:cxnSp>
      <p:cxnSp>
        <p:nvCxnSpPr>
          <p:cNvPr id="55" name="Connecteur droit 54"/>
          <p:cNvCxnSpPr>
            <a:endCxn id="49" idx="0"/>
          </p:cNvCxnSpPr>
          <p:nvPr/>
        </p:nvCxnSpPr>
        <p:spPr>
          <a:xfrm>
            <a:off x="4520799" y="4082860"/>
            <a:ext cx="0" cy="357317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56" name="Connecteur en angle 55"/>
          <p:cNvCxnSpPr>
            <a:endCxn id="66" idx="1"/>
          </p:cNvCxnSpPr>
          <p:nvPr/>
        </p:nvCxnSpPr>
        <p:spPr>
          <a:xfrm rot="16200000" flipH="1">
            <a:off x="1794113" y="2788406"/>
            <a:ext cx="1290508" cy="365468"/>
          </a:xfrm>
          <a:prstGeom prst="bentConnector2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triangle" w="med" len="med"/>
          </a:ln>
          <a:effectLst/>
        </p:spPr>
      </p:cxnSp>
      <p:sp>
        <p:nvSpPr>
          <p:cNvPr id="57" name="Rectangle à coins arrondis 56"/>
          <p:cNvSpPr/>
          <p:nvPr/>
        </p:nvSpPr>
        <p:spPr>
          <a:xfrm>
            <a:off x="6496711" y="3098610"/>
            <a:ext cx="770534" cy="254259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ctr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0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STB</a:t>
            </a:r>
          </a:p>
        </p:txBody>
      </p:sp>
      <p:sp>
        <p:nvSpPr>
          <p:cNvPr id="58" name="ZoneTexte 57"/>
          <p:cNvSpPr txBox="1"/>
          <p:nvPr/>
        </p:nvSpPr>
        <p:spPr>
          <a:xfrm>
            <a:off x="5830564" y="2725695"/>
            <a:ext cx="6477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1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UHF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1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coupler</a:t>
            </a:r>
          </a:p>
        </p:txBody>
      </p:sp>
      <p:cxnSp>
        <p:nvCxnSpPr>
          <p:cNvPr id="59" name="Connecteur droit 58"/>
          <p:cNvCxnSpPr>
            <a:stCxn id="38" idx="3"/>
            <a:endCxn id="57" idx="1"/>
          </p:cNvCxnSpPr>
          <p:nvPr/>
        </p:nvCxnSpPr>
        <p:spPr>
          <a:xfrm>
            <a:off x="6246949" y="3225739"/>
            <a:ext cx="249762" cy="1"/>
          </a:xfrm>
          <a:prstGeom prst="line">
            <a:avLst/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triangle" w="med" len="med"/>
          </a:ln>
          <a:effectLst/>
        </p:spPr>
      </p:cxnSp>
      <p:cxnSp>
        <p:nvCxnSpPr>
          <p:cNvPr id="60" name="Connecteur en angle 59"/>
          <p:cNvCxnSpPr>
            <a:stCxn id="67" idx="3"/>
          </p:cNvCxnSpPr>
          <p:nvPr/>
        </p:nvCxnSpPr>
        <p:spPr>
          <a:xfrm flipV="1">
            <a:off x="5260078" y="3288788"/>
            <a:ext cx="806981" cy="327606"/>
          </a:xfrm>
          <a:prstGeom prst="bentConnector3">
            <a:avLst>
              <a:gd name="adj1" fmla="val 61803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triangle" w="med" len="med"/>
          </a:ln>
          <a:effectLst/>
        </p:spPr>
      </p:cxnSp>
      <p:sp>
        <p:nvSpPr>
          <p:cNvPr id="61" name="ZoneTexte 60"/>
          <p:cNvSpPr txBox="1"/>
          <p:nvPr/>
        </p:nvSpPr>
        <p:spPr>
          <a:xfrm>
            <a:off x="1547664" y="2327314"/>
            <a:ext cx="6477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1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UHF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1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antenna</a:t>
            </a:r>
          </a:p>
        </p:txBody>
      </p:sp>
      <p:cxnSp>
        <p:nvCxnSpPr>
          <p:cNvPr id="62" name="Connecteur en angle 61"/>
          <p:cNvCxnSpPr/>
          <p:nvPr/>
        </p:nvCxnSpPr>
        <p:spPr>
          <a:xfrm>
            <a:off x="2256633" y="2845615"/>
            <a:ext cx="3810426" cy="316884"/>
          </a:xfrm>
          <a:prstGeom prst="bentConnector3">
            <a:avLst>
              <a:gd name="adj1" fmla="val 91912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triangle" w="med" len="med"/>
          </a:ln>
          <a:effectLst/>
        </p:spPr>
      </p:cxnSp>
      <p:sp>
        <p:nvSpPr>
          <p:cNvPr id="63" name="ZoneTexte 62"/>
          <p:cNvSpPr txBox="1"/>
          <p:nvPr/>
        </p:nvSpPr>
        <p:spPr>
          <a:xfrm>
            <a:off x="4206176" y="2691238"/>
            <a:ext cx="1539380" cy="138499"/>
          </a:xfrm>
          <a:prstGeom prst="rect">
            <a:avLst/>
          </a:prstGeom>
          <a:noFill/>
        </p:spPr>
        <p:txBody>
          <a:bodyPr wrap="square" lIns="0" tIns="0" rIns="36000" bIns="0" rtlCol="0">
            <a:spAutoFit/>
          </a:bodyPr>
          <a:lstStyle/>
          <a:p>
            <a:pPr marL="0" marR="0" lvl="0" indent="0" algn="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1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MUX: R1, R2, R3, R4, R5, R6</a:t>
            </a:r>
          </a:p>
        </p:txBody>
      </p:sp>
      <p:sp>
        <p:nvSpPr>
          <p:cNvPr id="64" name="ZoneTexte 63"/>
          <p:cNvSpPr txBox="1"/>
          <p:nvPr/>
        </p:nvSpPr>
        <p:spPr>
          <a:xfrm>
            <a:off x="5163039" y="3631395"/>
            <a:ext cx="590623" cy="138499"/>
          </a:xfrm>
          <a:prstGeom prst="rect">
            <a:avLst/>
          </a:prstGeom>
          <a:noFill/>
        </p:spPr>
        <p:txBody>
          <a:bodyPr wrap="square" lIns="0" tIns="0" rIns="36000" bIns="0" rtlCol="0">
            <a:spAutoFit/>
          </a:bodyPr>
          <a:lstStyle/>
          <a:p>
            <a:pPr marL="0" marR="0" lvl="0" indent="0" algn="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1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MUX: R9</a:t>
            </a:r>
          </a:p>
        </p:txBody>
      </p:sp>
      <p:sp>
        <p:nvSpPr>
          <p:cNvPr id="65" name="Ellipse 64"/>
          <p:cNvSpPr/>
          <p:nvPr/>
        </p:nvSpPr>
        <p:spPr>
          <a:xfrm>
            <a:off x="3553094" y="3425894"/>
            <a:ext cx="775990" cy="381000"/>
          </a:xfrm>
          <a:prstGeom prst="ellipse">
            <a:avLst/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solidFill>
              <a:sysClr val="window" lastClr="FFFFFF"/>
            </a:solidFill>
            <a:prstDash val="solid"/>
            <a:miter lim="800000"/>
          </a:ln>
          <a:effectLst/>
        </p:spPr>
        <p:txBody>
          <a:bodyPr rot="0" spcFirstLastPara="0" vertOverflow="overflow" horzOverflow="overflow" vert="horz" wrap="square" lIns="36000" tIns="45720" rIns="3600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tsp</a:t>
            </a:r>
          </a:p>
        </p:txBody>
      </p:sp>
      <p:sp>
        <p:nvSpPr>
          <p:cNvPr id="66" name="Rectangle à coins arrondis 65"/>
          <p:cNvSpPr/>
          <p:nvPr/>
        </p:nvSpPr>
        <p:spPr>
          <a:xfrm>
            <a:off x="2622101" y="3340169"/>
            <a:ext cx="708024" cy="552450"/>
          </a:xfrm>
          <a:prstGeom prst="roundRect">
            <a:avLst/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solidFill>
              <a:sysClr val="window" lastClr="FFFFFF"/>
            </a:solidFill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DVB-T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tuner</a:t>
            </a:r>
          </a:p>
        </p:txBody>
      </p:sp>
      <p:sp>
        <p:nvSpPr>
          <p:cNvPr id="67" name="Rectangle à coins arrondis 66"/>
          <p:cNvSpPr/>
          <p:nvPr/>
        </p:nvSpPr>
        <p:spPr>
          <a:xfrm>
            <a:off x="4552054" y="3340169"/>
            <a:ext cx="708024" cy="552450"/>
          </a:xfrm>
          <a:prstGeom prst="roundRect">
            <a:avLst/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solidFill>
              <a:sysClr val="window" lastClr="FFFFFF"/>
            </a:solidFill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0" u="none" strike="noStrike" kern="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Dektec</a:t>
            </a:r>
            <a:endParaRPr kumimoji="0" lang="en-US" sz="9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Arial Rounded MT Bold" charset="0"/>
              <a:cs typeface="Arial Rounded MT Bold" charset="0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DTA-110T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Arial Rounded MT Bold" charset="0"/>
                <a:cs typeface="Arial Rounded MT Bold" charset="0"/>
              </a:rPr>
              <a:t>modulator</a:t>
            </a:r>
          </a:p>
        </p:txBody>
      </p:sp>
    </p:spTree>
    <p:extLst>
      <p:ext uri="{BB962C8B-B14F-4D97-AF65-F5344CB8AC3E}">
        <p14:creationId xmlns:p14="http://schemas.microsoft.com/office/powerpoint/2010/main" val="12820367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lnSpc>
                <a:spcPct val="80000"/>
              </a:lnSpc>
            </a:pPr>
            <a:r>
              <a:rPr lang="en-US" dirty="0" smtClean="0"/>
              <a:t>Conditional Access System test bed (continued)</a:t>
            </a:r>
          </a:p>
          <a:p>
            <a:pPr lvl="1">
              <a:lnSpc>
                <a:spcPct val="80000"/>
              </a:lnSpc>
              <a:buFont typeface="Wingdings" pitchFamily="2" charset="2"/>
              <a:buNone/>
            </a:pPr>
            <a:endParaRPr lang="en-US" sz="1400" b="1" dirty="0" smtClean="0">
              <a:latin typeface="Courier New" pitchFamily="49" charset="0"/>
            </a:endParaRP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tsp -I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dvb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-u $UHF_INPUT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tsrename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-t 9 -a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svrename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direct8  -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0x0901 -l 41 -n "Direct 8 Test"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svrename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bfmtv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0x0903 -l 42 -n "BFM TV Test"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svrename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'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&gt;tele' -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0x0904 -l 43 -n "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&gt;TELE Test"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svrename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virgin17 -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0x0905 -l 44 -n "Virgin 17 Test"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svrename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gulli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0x0906 -l 45 -n "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Gulli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Test"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svrename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france4  -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0x0907 -l 46 -n "France 4 Test"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svrename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0x02FF   -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0x09FF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scrambler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GulliTest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-e $ECMG -s $SUPER_CAS_ID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-p $PMT_CADESC_PRIVATE -a $AC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-b $ECM_BITRATE --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pid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$ECM_PID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cat -c -a $CAS_ID/$EMM_PID/$CAT_CADESC_PRIVATE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-P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datainject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-r -s $MUX_SERVER_PORT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-b $EMM_MAX_BITRATE -p $EMM_PID</a:t>
            </a:r>
          </a:p>
          <a:p>
            <a:pPr marL="358775" lvl="1" indent="3175">
              <a:lnSpc>
                <a:spcPct val="80000"/>
              </a:lnSpc>
              <a:buFont typeface="Wingdings" pitchFamily="2" charset="2"/>
              <a:buNone/>
            </a:pP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-O </a:t>
            </a:r>
            <a:r>
              <a:rPr lang="en-US" sz="1400" b="1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dektec</a:t>
            </a:r>
            <a:r>
              <a:rPr lang="en-US" sz="14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-u $UHF_OUTPUT --convolution 2/3 --guard 1/32</a:t>
            </a:r>
            <a:endParaRPr lang="en-US" sz="1400" b="1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examples (4/5)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98659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0" name="Connecteur droit 129"/>
          <p:cNvCxnSpPr/>
          <p:nvPr/>
        </p:nvCxnSpPr>
        <p:spPr>
          <a:xfrm flipV="1">
            <a:off x="3230815" y="3105008"/>
            <a:ext cx="0" cy="616853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MPE injection and extraction</a:t>
            </a: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examples (5/5)</a:t>
            </a:r>
            <a:endParaRPr lang="en-US" dirty="0"/>
          </a:p>
        </p:txBody>
      </p:sp>
      <p:cxnSp>
        <p:nvCxnSpPr>
          <p:cNvPr id="112" name="Connecteur droit 111"/>
          <p:cNvCxnSpPr/>
          <p:nvPr/>
        </p:nvCxnSpPr>
        <p:spPr>
          <a:xfrm flipH="1" flipV="1">
            <a:off x="4438364" y="2635934"/>
            <a:ext cx="649404" cy="113119"/>
          </a:xfrm>
          <a:prstGeom prst="line">
            <a:avLst/>
          </a:prstGeom>
          <a:ln w="22225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Rectangle à coins arrondis 112"/>
          <p:cNvSpPr/>
          <p:nvPr/>
        </p:nvSpPr>
        <p:spPr>
          <a:xfrm>
            <a:off x="1847391" y="4079576"/>
            <a:ext cx="1107273" cy="541219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rtlCol="0" anchor="ctr" anchorCtr="0"/>
          <a:lstStyle/>
          <a:p>
            <a:pPr algn="ctr"/>
            <a:r>
              <a:rPr lang="en-US" sz="1050" b="1" dirty="0" smtClean="0">
                <a:ea typeface="Arial Rounded MT Bold" charset="0"/>
                <a:cs typeface="Arial Rounded MT Bold" charset="0"/>
              </a:rPr>
              <a:t>Media Server</a:t>
            </a:r>
            <a:endParaRPr lang="en-US" sz="1050" b="1" dirty="0">
              <a:ea typeface="Arial Rounded MT Bold" charset="0"/>
              <a:cs typeface="Arial Rounded MT Bold" charset="0"/>
            </a:endParaRPr>
          </a:p>
        </p:txBody>
      </p:sp>
      <p:sp>
        <p:nvSpPr>
          <p:cNvPr id="114" name="ZoneTexte 113"/>
          <p:cNvSpPr txBox="1"/>
          <p:nvPr/>
        </p:nvSpPr>
        <p:spPr>
          <a:xfrm>
            <a:off x="3579525" y="3532577"/>
            <a:ext cx="848737" cy="153888"/>
          </a:xfrm>
          <a:prstGeom prst="rect">
            <a:avLst/>
          </a:prstGeom>
          <a:noFill/>
        </p:spPr>
        <p:txBody>
          <a:bodyPr wrap="square" lIns="0" tIns="0" rIns="36000" bIns="0" rtlCol="0">
            <a:spAutoFit/>
          </a:bodyPr>
          <a:lstStyle/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Network 1</a:t>
            </a:r>
            <a:endParaRPr lang="en-US" sz="1000" b="1" i="1" dirty="0">
              <a:ea typeface="Arial Rounded MT Bold" charset="0"/>
              <a:cs typeface="Arial Rounded MT Bold" charset="0"/>
            </a:endParaRPr>
          </a:p>
        </p:txBody>
      </p:sp>
      <p:sp>
        <p:nvSpPr>
          <p:cNvPr id="117" name="Rectangle à coins arrondis 116"/>
          <p:cNvSpPr/>
          <p:nvPr/>
        </p:nvSpPr>
        <p:spPr>
          <a:xfrm>
            <a:off x="5914588" y="1998660"/>
            <a:ext cx="1938434" cy="1124352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rtlCol="0" anchor="t" anchorCtr="0"/>
          <a:lstStyle/>
          <a:p>
            <a:pPr algn="ctr"/>
            <a:r>
              <a:rPr lang="en-US" sz="1050" b="1" dirty="0" smtClean="0">
                <a:ea typeface="Arial Rounded MT Bold" charset="0"/>
                <a:cs typeface="Arial Rounded MT Bold" charset="0"/>
              </a:rPr>
              <a:t>Linux or Windows</a:t>
            </a:r>
            <a:endParaRPr lang="en-US" sz="1050" b="1" dirty="0">
              <a:ea typeface="Arial Rounded MT Bold" charset="0"/>
              <a:cs typeface="Arial Rounded MT Bold" charset="0"/>
            </a:endParaRPr>
          </a:p>
        </p:txBody>
      </p:sp>
      <p:cxnSp>
        <p:nvCxnSpPr>
          <p:cNvPr id="118" name="Connecteur droit 117"/>
          <p:cNvCxnSpPr>
            <a:stCxn id="119" idx="3"/>
            <a:endCxn id="155" idx="2"/>
          </p:cNvCxnSpPr>
          <p:nvPr/>
        </p:nvCxnSpPr>
        <p:spPr>
          <a:xfrm flipV="1">
            <a:off x="6534550" y="2635931"/>
            <a:ext cx="244450" cy="1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9" name="Rectangle à coins arrondis 118"/>
          <p:cNvSpPr/>
          <p:nvPr/>
        </p:nvSpPr>
        <p:spPr>
          <a:xfrm>
            <a:off x="5693686" y="2364816"/>
            <a:ext cx="840864" cy="542232"/>
          </a:xfrm>
          <a:prstGeom prst="roundRect">
            <a:avLst/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solidFill>
              <a:sysClr val="window" lastClr="FFFFFF"/>
            </a:solidFill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algn="ctr"/>
            <a:r>
              <a:rPr lang="en-US" sz="1000" b="1" kern="0" dirty="0" smtClean="0">
                <a:solidFill>
                  <a:prstClr val="black"/>
                </a:solidFill>
                <a:ea typeface="Arial Rounded MT Bold" charset="0"/>
                <a:cs typeface="Arial Rounded MT Bold" charset="0"/>
              </a:rPr>
              <a:t>DVB</a:t>
            </a:r>
          </a:p>
          <a:p>
            <a:pPr algn="ctr"/>
            <a:r>
              <a:rPr lang="en-US" sz="1000" b="1" kern="0" dirty="0" smtClean="0">
                <a:solidFill>
                  <a:prstClr val="black"/>
                </a:solidFill>
                <a:ea typeface="Arial Rounded MT Bold" charset="0"/>
                <a:cs typeface="Arial Rounded MT Bold" charset="0"/>
              </a:rPr>
              <a:t>tuner</a:t>
            </a:r>
            <a:endParaRPr lang="en-US" sz="1000" b="1" kern="0" dirty="0">
              <a:solidFill>
                <a:prstClr val="black"/>
              </a:solidFill>
              <a:ea typeface="Arial Rounded MT Bold" charset="0"/>
              <a:cs typeface="Arial Rounded MT Bold" charset="0"/>
            </a:endParaRPr>
          </a:p>
        </p:txBody>
      </p:sp>
      <p:sp>
        <p:nvSpPr>
          <p:cNvPr id="120" name="Rectangle à coins arrondis 119"/>
          <p:cNvSpPr/>
          <p:nvPr/>
        </p:nvSpPr>
        <p:spPr>
          <a:xfrm>
            <a:off x="1626758" y="1998662"/>
            <a:ext cx="2573272" cy="1124352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rtlCol="0" anchor="t" anchorCtr="0"/>
          <a:lstStyle/>
          <a:p>
            <a:pPr algn="ctr"/>
            <a:r>
              <a:rPr lang="en-US" sz="1050" b="1" dirty="0" smtClean="0">
                <a:ea typeface="Arial Rounded MT Bold" charset="0"/>
                <a:cs typeface="Arial Rounded MT Bold" charset="0"/>
              </a:rPr>
              <a:t>Linux or Windows</a:t>
            </a:r>
            <a:endParaRPr lang="en-US" sz="1050" b="1" dirty="0">
              <a:ea typeface="Arial Rounded MT Bold" charset="0"/>
              <a:cs typeface="Arial Rounded MT Bold" charset="0"/>
            </a:endParaRPr>
          </a:p>
        </p:txBody>
      </p:sp>
      <p:cxnSp>
        <p:nvCxnSpPr>
          <p:cNvPr id="121" name="Connecteur droit 120"/>
          <p:cNvCxnSpPr>
            <a:stCxn id="123" idx="1"/>
            <a:endCxn id="122" idx="6"/>
          </p:cNvCxnSpPr>
          <p:nvPr/>
        </p:nvCxnSpPr>
        <p:spPr>
          <a:xfrm flipH="1" flipV="1">
            <a:off x="3293331" y="2635933"/>
            <a:ext cx="247459" cy="1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" name="Ellipse 121"/>
          <p:cNvSpPr/>
          <p:nvPr/>
        </p:nvSpPr>
        <p:spPr>
          <a:xfrm>
            <a:off x="2505503" y="2409691"/>
            <a:ext cx="787828" cy="452483"/>
          </a:xfrm>
          <a:prstGeom prst="ellipse">
            <a:avLst/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solidFill>
              <a:sysClr val="window" lastClr="FFFFFF"/>
            </a:solidFill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algn="ctr"/>
            <a:r>
              <a:rPr lang="en-US" sz="1000" b="1" kern="0" dirty="0" smtClean="0">
                <a:solidFill>
                  <a:prstClr val="black"/>
                </a:solidFill>
                <a:ea typeface="Arial Rounded MT Bold" charset="0"/>
                <a:cs typeface="Arial Rounded MT Bold" charset="0"/>
              </a:rPr>
              <a:t>tsp</a:t>
            </a:r>
            <a:endParaRPr lang="en-US" sz="1000" b="1" kern="0" dirty="0">
              <a:solidFill>
                <a:prstClr val="black"/>
              </a:solidFill>
              <a:ea typeface="Arial Rounded MT Bold" charset="0"/>
              <a:cs typeface="Arial Rounded MT Bold" charset="0"/>
            </a:endParaRPr>
          </a:p>
        </p:txBody>
      </p:sp>
      <p:sp>
        <p:nvSpPr>
          <p:cNvPr id="123" name="Rectangle à coins arrondis 122"/>
          <p:cNvSpPr/>
          <p:nvPr/>
        </p:nvSpPr>
        <p:spPr>
          <a:xfrm>
            <a:off x="3540790" y="2364818"/>
            <a:ext cx="924950" cy="542232"/>
          </a:xfrm>
          <a:prstGeom prst="roundRect">
            <a:avLst/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solidFill>
              <a:sysClr val="window" lastClr="FFFFFF"/>
            </a:solidFill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algn="ctr"/>
            <a:r>
              <a:rPr lang="en-US" sz="1000" b="1" kern="0" dirty="0" smtClean="0">
                <a:solidFill>
                  <a:prstClr val="black"/>
                </a:solidFill>
                <a:ea typeface="Arial Rounded MT Bold" charset="0"/>
                <a:cs typeface="Arial Rounded MT Bold" charset="0"/>
              </a:rPr>
              <a:t>Dektec modulator</a:t>
            </a:r>
            <a:endParaRPr lang="en-US" sz="1000" b="1" kern="0" dirty="0">
              <a:solidFill>
                <a:prstClr val="black"/>
              </a:solidFill>
              <a:ea typeface="Arial Rounded MT Bold" charset="0"/>
              <a:cs typeface="Arial Rounded MT Bold" charset="0"/>
            </a:endParaRPr>
          </a:p>
        </p:txBody>
      </p:sp>
      <p:sp>
        <p:nvSpPr>
          <p:cNvPr id="124" name="Rectangle à coins arrondis 123"/>
          <p:cNvSpPr/>
          <p:nvPr/>
        </p:nvSpPr>
        <p:spPr>
          <a:xfrm>
            <a:off x="794847" y="4079877"/>
            <a:ext cx="831911" cy="369660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rtlCol="0" anchor="ctr" anchorCtr="0"/>
          <a:lstStyle/>
          <a:p>
            <a:pPr algn="ctr"/>
            <a:r>
              <a:rPr lang="en-US" sz="1050" b="1" dirty="0" smtClean="0">
                <a:ea typeface="Arial Rounded MT Bold" charset="0"/>
                <a:cs typeface="Arial Rounded MT Bold" charset="0"/>
              </a:rPr>
              <a:t>STB</a:t>
            </a:r>
            <a:endParaRPr lang="en-US" sz="1050" b="1" dirty="0">
              <a:ea typeface="Arial Rounded MT Bold" charset="0"/>
              <a:cs typeface="Arial Rounded MT Bold" charset="0"/>
            </a:endParaRPr>
          </a:p>
        </p:txBody>
      </p:sp>
      <p:sp>
        <p:nvSpPr>
          <p:cNvPr id="125" name="Rectangle à coins arrondis 124"/>
          <p:cNvSpPr/>
          <p:nvPr/>
        </p:nvSpPr>
        <p:spPr>
          <a:xfrm>
            <a:off x="3175297" y="4079574"/>
            <a:ext cx="831911" cy="369660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rtlCol="0" anchor="ctr" anchorCtr="0"/>
          <a:lstStyle/>
          <a:p>
            <a:pPr algn="ctr"/>
            <a:r>
              <a:rPr lang="en-US" sz="1050" b="1" dirty="0" smtClean="0">
                <a:ea typeface="Arial Rounded MT Bold" charset="0"/>
                <a:cs typeface="Arial Rounded MT Bold" charset="0"/>
              </a:rPr>
              <a:t>STB</a:t>
            </a:r>
            <a:endParaRPr lang="en-US" sz="1050" b="1" dirty="0">
              <a:ea typeface="Arial Rounded MT Bold" charset="0"/>
              <a:cs typeface="Arial Rounded MT Bold" charset="0"/>
            </a:endParaRPr>
          </a:p>
        </p:txBody>
      </p:sp>
      <p:cxnSp>
        <p:nvCxnSpPr>
          <p:cNvPr id="126" name="Connecteur droit 125"/>
          <p:cNvCxnSpPr>
            <a:stCxn id="113" idx="0"/>
          </p:cNvCxnSpPr>
          <p:nvPr/>
        </p:nvCxnSpPr>
        <p:spPr>
          <a:xfrm flipV="1">
            <a:off x="2401027" y="3765877"/>
            <a:ext cx="0" cy="313699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Connecteur droit 126"/>
          <p:cNvCxnSpPr>
            <a:stCxn id="125" idx="0"/>
          </p:cNvCxnSpPr>
          <p:nvPr/>
        </p:nvCxnSpPr>
        <p:spPr>
          <a:xfrm flipV="1">
            <a:off x="3591252" y="3765876"/>
            <a:ext cx="0" cy="313699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Connecteur droit 127"/>
          <p:cNvCxnSpPr>
            <a:stCxn id="124" idx="0"/>
          </p:cNvCxnSpPr>
          <p:nvPr/>
        </p:nvCxnSpPr>
        <p:spPr>
          <a:xfrm flipV="1">
            <a:off x="1210803" y="3765874"/>
            <a:ext cx="0" cy="314003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Connecteur droit 128"/>
          <p:cNvCxnSpPr/>
          <p:nvPr/>
        </p:nvCxnSpPr>
        <p:spPr>
          <a:xfrm>
            <a:off x="749600" y="3738502"/>
            <a:ext cx="3589912" cy="9125"/>
          </a:xfrm>
          <a:prstGeom prst="line">
            <a:avLst/>
          </a:prstGeom>
          <a:ln w="44450" cmpd="dbl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Arc 130"/>
          <p:cNvSpPr/>
          <p:nvPr/>
        </p:nvSpPr>
        <p:spPr>
          <a:xfrm flipH="1">
            <a:off x="2563273" y="3840828"/>
            <a:ext cx="1120363" cy="435258"/>
          </a:xfrm>
          <a:prstGeom prst="arc">
            <a:avLst>
              <a:gd name="adj1" fmla="val 16199986"/>
              <a:gd name="adj2" fmla="val 146338"/>
            </a:avLst>
          </a:prstGeom>
          <a:ln w="12700">
            <a:solidFill>
              <a:schemeClr val="tx1"/>
            </a:solidFill>
            <a:prstDash val="sysDot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000" b="1" dirty="0"/>
          </a:p>
        </p:txBody>
      </p:sp>
      <p:sp>
        <p:nvSpPr>
          <p:cNvPr id="132" name="Arc 131"/>
          <p:cNvSpPr/>
          <p:nvPr/>
        </p:nvSpPr>
        <p:spPr>
          <a:xfrm>
            <a:off x="1213954" y="3851725"/>
            <a:ext cx="1120363" cy="435258"/>
          </a:xfrm>
          <a:prstGeom prst="arc">
            <a:avLst>
              <a:gd name="adj1" fmla="val 16199986"/>
              <a:gd name="adj2" fmla="val 146338"/>
            </a:avLst>
          </a:prstGeom>
          <a:ln w="12700">
            <a:solidFill>
              <a:schemeClr val="tx1"/>
            </a:solidFill>
            <a:prstDash val="sysDot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000" b="1" dirty="0"/>
          </a:p>
        </p:txBody>
      </p:sp>
      <p:sp>
        <p:nvSpPr>
          <p:cNvPr id="133" name="ZoneTexte 132"/>
          <p:cNvSpPr txBox="1"/>
          <p:nvPr/>
        </p:nvSpPr>
        <p:spPr>
          <a:xfrm>
            <a:off x="1387264" y="3368816"/>
            <a:ext cx="1600560" cy="307777"/>
          </a:xfrm>
          <a:prstGeom prst="rect">
            <a:avLst/>
          </a:prstGeom>
          <a:noFill/>
        </p:spPr>
        <p:txBody>
          <a:bodyPr wrap="square" lIns="0" tIns="0" rIns="36000" bIns="0" rtlCol="0">
            <a:spAutoFit/>
          </a:bodyPr>
          <a:lstStyle/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Multicast to </a:t>
            </a:r>
          </a:p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224.250.250.1 : 9000</a:t>
            </a:r>
            <a:endParaRPr lang="en-US" sz="1000" b="1" i="1" dirty="0">
              <a:ea typeface="Arial Rounded MT Bold" charset="0"/>
              <a:cs typeface="Arial Rounded MT Bold" charset="0"/>
            </a:endParaRPr>
          </a:p>
        </p:txBody>
      </p:sp>
      <p:sp>
        <p:nvSpPr>
          <p:cNvPr id="134" name="ZoneTexte 133"/>
          <p:cNvSpPr txBox="1"/>
          <p:nvPr/>
        </p:nvSpPr>
        <p:spPr>
          <a:xfrm>
            <a:off x="5248352" y="3532577"/>
            <a:ext cx="848737" cy="153888"/>
          </a:xfrm>
          <a:prstGeom prst="rect">
            <a:avLst/>
          </a:prstGeom>
          <a:noFill/>
        </p:spPr>
        <p:txBody>
          <a:bodyPr wrap="square" lIns="0" tIns="0" rIns="36000" bIns="0" rtlCol="0">
            <a:spAutoFit/>
          </a:bodyPr>
          <a:lstStyle/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Network 2</a:t>
            </a:r>
            <a:endParaRPr lang="en-US" sz="1000" b="1" i="1" dirty="0">
              <a:ea typeface="Arial Rounded MT Bold" charset="0"/>
              <a:cs typeface="Arial Rounded MT Bold" charset="0"/>
            </a:endParaRPr>
          </a:p>
        </p:txBody>
      </p:sp>
      <p:sp>
        <p:nvSpPr>
          <p:cNvPr id="135" name="Rectangle à coins arrondis 134"/>
          <p:cNvSpPr/>
          <p:nvPr/>
        </p:nvSpPr>
        <p:spPr>
          <a:xfrm>
            <a:off x="5538826" y="4070752"/>
            <a:ext cx="831911" cy="369660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rtlCol="0" anchor="ctr" anchorCtr="0"/>
          <a:lstStyle/>
          <a:p>
            <a:pPr algn="ctr"/>
            <a:r>
              <a:rPr lang="en-US" sz="1050" b="1" dirty="0" smtClean="0">
                <a:ea typeface="Arial Rounded MT Bold" charset="0"/>
                <a:cs typeface="Arial Rounded MT Bold" charset="0"/>
              </a:rPr>
              <a:t>STB</a:t>
            </a:r>
            <a:endParaRPr lang="en-US" sz="1050" b="1" dirty="0">
              <a:ea typeface="Arial Rounded MT Bold" charset="0"/>
              <a:cs typeface="Arial Rounded MT Bold" charset="0"/>
            </a:endParaRPr>
          </a:p>
        </p:txBody>
      </p:sp>
      <p:sp>
        <p:nvSpPr>
          <p:cNvPr id="136" name="Rectangle à coins arrondis 135"/>
          <p:cNvSpPr/>
          <p:nvPr/>
        </p:nvSpPr>
        <p:spPr>
          <a:xfrm>
            <a:off x="7426521" y="4070449"/>
            <a:ext cx="831911" cy="369660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rtlCol="0" anchor="ctr" anchorCtr="0"/>
          <a:lstStyle/>
          <a:p>
            <a:pPr algn="ctr"/>
            <a:r>
              <a:rPr lang="en-US" sz="1050" b="1" dirty="0" smtClean="0">
                <a:ea typeface="Arial Rounded MT Bold" charset="0"/>
                <a:cs typeface="Arial Rounded MT Bold" charset="0"/>
              </a:rPr>
              <a:t>STB</a:t>
            </a:r>
            <a:endParaRPr lang="en-US" sz="1050" b="1" dirty="0">
              <a:ea typeface="Arial Rounded MT Bold" charset="0"/>
              <a:cs typeface="Arial Rounded MT Bold" charset="0"/>
            </a:endParaRPr>
          </a:p>
        </p:txBody>
      </p:sp>
      <p:cxnSp>
        <p:nvCxnSpPr>
          <p:cNvPr id="137" name="Connecteur droit 136"/>
          <p:cNvCxnSpPr>
            <a:stCxn id="136" idx="0"/>
          </p:cNvCxnSpPr>
          <p:nvPr/>
        </p:nvCxnSpPr>
        <p:spPr>
          <a:xfrm flipV="1">
            <a:off x="7842477" y="3756751"/>
            <a:ext cx="0" cy="313699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Connecteur droit 137"/>
          <p:cNvCxnSpPr>
            <a:stCxn id="135" idx="0"/>
          </p:cNvCxnSpPr>
          <p:nvPr/>
        </p:nvCxnSpPr>
        <p:spPr>
          <a:xfrm flipV="1">
            <a:off x="5954781" y="3756749"/>
            <a:ext cx="0" cy="314003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Connecteur droit 138"/>
          <p:cNvCxnSpPr/>
          <p:nvPr/>
        </p:nvCxnSpPr>
        <p:spPr>
          <a:xfrm>
            <a:off x="5267769" y="3738502"/>
            <a:ext cx="3483718" cy="0"/>
          </a:xfrm>
          <a:prstGeom prst="line">
            <a:avLst/>
          </a:prstGeom>
          <a:ln w="44450" cmpd="dbl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Connecteur droit 139"/>
          <p:cNvCxnSpPr>
            <a:endCxn id="157" idx="2"/>
          </p:cNvCxnSpPr>
          <p:nvPr/>
        </p:nvCxnSpPr>
        <p:spPr>
          <a:xfrm flipV="1">
            <a:off x="7171275" y="3097513"/>
            <a:ext cx="1749" cy="613605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Arc 140"/>
          <p:cNvSpPr/>
          <p:nvPr/>
        </p:nvSpPr>
        <p:spPr>
          <a:xfrm flipH="1" flipV="1">
            <a:off x="7172676" y="2834981"/>
            <a:ext cx="1120363" cy="628971"/>
          </a:xfrm>
          <a:prstGeom prst="arc">
            <a:avLst>
              <a:gd name="adj1" fmla="val 16199986"/>
              <a:gd name="adj2" fmla="val 146338"/>
            </a:avLst>
          </a:prstGeom>
          <a:ln w="12700">
            <a:solidFill>
              <a:schemeClr val="tx1"/>
            </a:solidFill>
            <a:prstDash val="sysDot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000" b="1" dirty="0"/>
          </a:p>
        </p:txBody>
      </p:sp>
      <p:sp>
        <p:nvSpPr>
          <p:cNvPr id="142" name="Arc 141"/>
          <p:cNvSpPr/>
          <p:nvPr/>
        </p:nvSpPr>
        <p:spPr>
          <a:xfrm flipV="1">
            <a:off x="6049221" y="2856718"/>
            <a:ext cx="1120363" cy="579328"/>
          </a:xfrm>
          <a:prstGeom prst="arc">
            <a:avLst>
              <a:gd name="adj1" fmla="val 16199986"/>
              <a:gd name="adj2" fmla="val 146338"/>
            </a:avLst>
          </a:prstGeom>
          <a:ln w="12700">
            <a:solidFill>
              <a:schemeClr val="tx1"/>
            </a:solidFill>
            <a:prstDash val="sysDot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000" b="1" dirty="0"/>
          </a:p>
        </p:txBody>
      </p:sp>
      <p:sp>
        <p:nvSpPr>
          <p:cNvPr id="143" name="ZoneTexte 142"/>
          <p:cNvSpPr txBox="1"/>
          <p:nvPr/>
        </p:nvSpPr>
        <p:spPr>
          <a:xfrm>
            <a:off x="7622328" y="3381066"/>
            <a:ext cx="1110512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Multicast to</a:t>
            </a:r>
          </a:p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230.2.3.4 : 7000</a:t>
            </a:r>
            <a:endParaRPr lang="en-US" sz="1000" b="1" i="1" dirty="0">
              <a:ea typeface="Arial Rounded MT Bold" charset="0"/>
              <a:cs typeface="Arial Rounded MT Bold" charset="0"/>
            </a:endParaRPr>
          </a:p>
        </p:txBody>
      </p:sp>
      <p:sp>
        <p:nvSpPr>
          <p:cNvPr id="144" name="Rectangle à coins arrondis 143"/>
          <p:cNvSpPr/>
          <p:nvPr/>
        </p:nvSpPr>
        <p:spPr>
          <a:xfrm>
            <a:off x="6470132" y="4078478"/>
            <a:ext cx="831911" cy="369660"/>
          </a:xfrm>
          <a:prstGeom prst="roundRect">
            <a:avLst>
              <a:gd name="adj" fmla="val 3969"/>
            </a:avLst>
          </a:prstGeom>
          <a:solidFill>
            <a:srgbClr val="1F8A4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rtlCol="0" anchor="ctr" anchorCtr="0"/>
          <a:lstStyle/>
          <a:p>
            <a:pPr algn="ctr"/>
            <a:r>
              <a:rPr lang="en-US" sz="1050" b="1" dirty="0" smtClean="0">
                <a:ea typeface="Arial Rounded MT Bold" charset="0"/>
                <a:cs typeface="Arial Rounded MT Bold" charset="0"/>
              </a:rPr>
              <a:t>STB</a:t>
            </a:r>
            <a:endParaRPr lang="en-US" sz="1050" b="1" dirty="0">
              <a:ea typeface="Arial Rounded MT Bold" charset="0"/>
              <a:cs typeface="Arial Rounded MT Bold" charset="0"/>
            </a:endParaRPr>
          </a:p>
        </p:txBody>
      </p:sp>
      <p:cxnSp>
        <p:nvCxnSpPr>
          <p:cNvPr id="145" name="Connecteur droit 144"/>
          <p:cNvCxnSpPr>
            <a:stCxn id="144" idx="0"/>
          </p:cNvCxnSpPr>
          <p:nvPr/>
        </p:nvCxnSpPr>
        <p:spPr>
          <a:xfrm flipV="1">
            <a:off x="6886088" y="3764779"/>
            <a:ext cx="0" cy="313699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6" name="Connecteur droit 145"/>
          <p:cNvCxnSpPr>
            <a:stCxn id="119" idx="1"/>
          </p:cNvCxnSpPr>
          <p:nvPr/>
        </p:nvCxnSpPr>
        <p:spPr>
          <a:xfrm flipH="1" flipV="1">
            <a:off x="4868766" y="2522812"/>
            <a:ext cx="824920" cy="113121"/>
          </a:xfrm>
          <a:prstGeom prst="line">
            <a:avLst/>
          </a:prstGeom>
          <a:ln w="22225"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Connecteur droit 146"/>
          <p:cNvCxnSpPr/>
          <p:nvPr/>
        </p:nvCxnSpPr>
        <p:spPr>
          <a:xfrm flipH="1" flipV="1">
            <a:off x="4868766" y="2522812"/>
            <a:ext cx="223564" cy="226242"/>
          </a:xfrm>
          <a:prstGeom prst="line">
            <a:avLst/>
          </a:prstGeom>
          <a:ln w="22225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8" name="ZoneTexte 147"/>
          <p:cNvSpPr txBox="1"/>
          <p:nvPr/>
        </p:nvSpPr>
        <p:spPr>
          <a:xfrm>
            <a:off x="4318738" y="2065662"/>
            <a:ext cx="1693422" cy="307777"/>
          </a:xfrm>
          <a:prstGeom prst="rect">
            <a:avLst/>
          </a:prstGeom>
          <a:noFill/>
        </p:spPr>
        <p:txBody>
          <a:bodyPr wrap="square" lIns="0" tIns="0" rIns="36000" bIns="0" rtlCol="0">
            <a:spAutoFit/>
          </a:bodyPr>
          <a:lstStyle/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MPE encapsulation</a:t>
            </a:r>
          </a:p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inside existing TS</a:t>
            </a:r>
          </a:p>
        </p:txBody>
      </p:sp>
      <p:cxnSp>
        <p:nvCxnSpPr>
          <p:cNvPr id="149" name="Connecteur droit 148"/>
          <p:cNvCxnSpPr>
            <a:stCxn id="150" idx="3"/>
            <a:endCxn id="122" idx="2"/>
          </p:cNvCxnSpPr>
          <p:nvPr/>
        </p:nvCxnSpPr>
        <p:spPr>
          <a:xfrm flipV="1">
            <a:off x="2261053" y="2635933"/>
            <a:ext cx="244450" cy="1129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0" name="Rectangle à coins arrondis 149"/>
          <p:cNvSpPr/>
          <p:nvPr/>
        </p:nvSpPr>
        <p:spPr>
          <a:xfrm>
            <a:off x="1420189" y="2376112"/>
            <a:ext cx="840864" cy="542232"/>
          </a:xfrm>
          <a:prstGeom prst="roundRect">
            <a:avLst/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solidFill>
              <a:sysClr val="window" lastClr="FFFFFF"/>
            </a:solidFill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algn="ctr"/>
            <a:r>
              <a:rPr lang="en-US" sz="1000" b="1" kern="0" dirty="0" smtClean="0">
                <a:solidFill>
                  <a:prstClr val="black"/>
                </a:solidFill>
                <a:ea typeface="Arial Rounded MT Bold" charset="0"/>
                <a:cs typeface="Arial Rounded MT Bold" charset="0"/>
              </a:rPr>
              <a:t>DVB</a:t>
            </a:r>
          </a:p>
          <a:p>
            <a:pPr algn="ctr"/>
            <a:r>
              <a:rPr lang="en-US" sz="1000" b="1" kern="0" dirty="0" smtClean="0">
                <a:solidFill>
                  <a:prstClr val="black"/>
                </a:solidFill>
                <a:ea typeface="Arial Rounded MT Bold" charset="0"/>
                <a:cs typeface="Arial Rounded MT Bold" charset="0"/>
              </a:rPr>
              <a:t>tuner</a:t>
            </a:r>
            <a:endParaRPr lang="en-US" sz="1000" b="1" kern="0" dirty="0">
              <a:solidFill>
                <a:prstClr val="black"/>
              </a:solidFill>
              <a:ea typeface="Arial Rounded MT Bold" charset="0"/>
              <a:cs typeface="Arial Rounded MT Bold" charset="0"/>
            </a:endParaRPr>
          </a:p>
        </p:txBody>
      </p:sp>
      <p:cxnSp>
        <p:nvCxnSpPr>
          <p:cNvPr id="151" name="Connecteur en angle 5"/>
          <p:cNvCxnSpPr>
            <a:endCxn id="122" idx="4"/>
          </p:cNvCxnSpPr>
          <p:nvPr/>
        </p:nvCxnSpPr>
        <p:spPr>
          <a:xfrm rot="5400000" flipH="1" flipV="1">
            <a:off x="2080006" y="3266314"/>
            <a:ext cx="1223550" cy="415271"/>
          </a:xfrm>
          <a:prstGeom prst="curvedConnector3">
            <a:avLst>
              <a:gd name="adj1" fmla="val 21209"/>
            </a:avLst>
          </a:prstGeom>
          <a:ln w="12700">
            <a:solidFill>
              <a:schemeClr val="tx1"/>
            </a:solidFill>
            <a:prstDash val="sysDot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2" name="Connecteur droit 151"/>
          <p:cNvCxnSpPr/>
          <p:nvPr/>
        </p:nvCxnSpPr>
        <p:spPr>
          <a:xfrm flipH="1" flipV="1">
            <a:off x="749600" y="2635931"/>
            <a:ext cx="693586" cy="11298"/>
          </a:xfrm>
          <a:prstGeom prst="line">
            <a:avLst/>
          </a:prstGeom>
          <a:ln w="31750"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53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 flipH="1">
            <a:off x="590862" y="1995686"/>
            <a:ext cx="662948" cy="6629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154" name="Connecteur droit 153"/>
          <p:cNvCxnSpPr/>
          <p:nvPr/>
        </p:nvCxnSpPr>
        <p:spPr>
          <a:xfrm flipH="1">
            <a:off x="7172913" y="2879904"/>
            <a:ext cx="1" cy="225305"/>
          </a:xfrm>
          <a:prstGeom prst="line">
            <a:avLst/>
          </a:prstGeom>
          <a:ln w="12700">
            <a:solidFill>
              <a:schemeClr val="tx1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5" name="Ellipse 154"/>
          <p:cNvSpPr/>
          <p:nvPr/>
        </p:nvSpPr>
        <p:spPr>
          <a:xfrm>
            <a:off x="6779000" y="2409690"/>
            <a:ext cx="787828" cy="452483"/>
          </a:xfrm>
          <a:prstGeom prst="ellipse">
            <a:avLst/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solidFill>
              <a:sysClr val="window" lastClr="FFFFFF"/>
            </a:solidFill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algn="ctr"/>
            <a:r>
              <a:rPr lang="en-US" sz="1000" b="1" kern="0" dirty="0" smtClean="0">
                <a:solidFill>
                  <a:prstClr val="black"/>
                </a:solidFill>
                <a:ea typeface="Arial Rounded MT Bold" charset="0"/>
                <a:cs typeface="Arial Rounded MT Bold" charset="0"/>
              </a:rPr>
              <a:t>tsp</a:t>
            </a:r>
            <a:endParaRPr lang="en-US" sz="1000" b="1" kern="0" dirty="0">
              <a:solidFill>
                <a:prstClr val="black"/>
              </a:solidFill>
              <a:ea typeface="Arial Rounded MT Bold" charset="0"/>
              <a:cs typeface="Arial Rounded MT Bold" charset="0"/>
            </a:endParaRPr>
          </a:p>
        </p:txBody>
      </p:sp>
      <p:sp>
        <p:nvSpPr>
          <p:cNvPr id="156" name="Arc 155"/>
          <p:cNvSpPr/>
          <p:nvPr/>
        </p:nvSpPr>
        <p:spPr>
          <a:xfrm flipV="1">
            <a:off x="5693686" y="2702200"/>
            <a:ext cx="1475896" cy="898267"/>
          </a:xfrm>
          <a:prstGeom prst="arc">
            <a:avLst>
              <a:gd name="adj1" fmla="val 16144377"/>
              <a:gd name="adj2" fmla="val 146338"/>
            </a:avLst>
          </a:prstGeom>
          <a:ln w="12700">
            <a:solidFill>
              <a:schemeClr val="tx1"/>
            </a:solidFill>
            <a:prstDash val="sysDot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000" b="1" dirty="0"/>
          </a:p>
        </p:txBody>
      </p:sp>
      <p:sp>
        <p:nvSpPr>
          <p:cNvPr id="157" name="Arc 156"/>
          <p:cNvSpPr/>
          <p:nvPr/>
        </p:nvSpPr>
        <p:spPr>
          <a:xfrm flipH="1" flipV="1">
            <a:off x="7172676" y="2635931"/>
            <a:ext cx="892004" cy="961128"/>
          </a:xfrm>
          <a:prstGeom prst="arc">
            <a:avLst>
              <a:gd name="adj1" fmla="val 16199986"/>
              <a:gd name="adj2" fmla="val 146338"/>
            </a:avLst>
          </a:prstGeom>
          <a:ln w="12700">
            <a:solidFill>
              <a:schemeClr val="tx1"/>
            </a:solidFill>
            <a:prstDash val="sysDot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000" b="1" dirty="0"/>
          </a:p>
        </p:txBody>
      </p:sp>
      <p:sp>
        <p:nvSpPr>
          <p:cNvPr id="158" name="ZoneTexte 157"/>
          <p:cNvSpPr txBox="1"/>
          <p:nvPr/>
        </p:nvSpPr>
        <p:spPr>
          <a:xfrm>
            <a:off x="4246730" y="2906990"/>
            <a:ext cx="1693422" cy="461665"/>
          </a:xfrm>
          <a:prstGeom prst="rect">
            <a:avLst/>
          </a:prstGeom>
          <a:noFill/>
        </p:spPr>
        <p:txBody>
          <a:bodyPr wrap="square" lIns="0" tIns="0" rIns="36000" bIns="0" rtlCol="0">
            <a:spAutoFit/>
          </a:bodyPr>
          <a:lstStyle/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Modified destination</a:t>
            </a:r>
          </a:p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in UDP/IP datagrams:</a:t>
            </a:r>
          </a:p>
          <a:p>
            <a:pPr algn="ctr"/>
            <a:r>
              <a:rPr lang="en-US" sz="1000" b="1" i="1" dirty="0" smtClean="0">
                <a:ea typeface="Arial Rounded MT Bold" charset="0"/>
                <a:cs typeface="Arial Rounded MT Bold" charset="0"/>
              </a:rPr>
              <a:t> 230.2.3.4 : 7000</a:t>
            </a:r>
            <a:endParaRPr lang="en-US" sz="1000" b="1" i="1" dirty="0">
              <a:ea typeface="Arial Rounded MT Bold" charset="0"/>
              <a:cs typeface="Arial Rounded MT Bold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047079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Espace réservé du contenu 1"/>
          <p:cNvSpPr>
            <a:spLocks noGrp="1"/>
          </p:cNvSpPr>
          <p:nvPr>
            <p:ph idx="1"/>
          </p:nvPr>
        </p:nvSpPr>
        <p:spPr>
          <a:xfrm>
            <a:off x="556071" y="1001779"/>
            <a:ext cx="8305800" cy="3623072"/>
          </a:xfrm>
        </p:spPr>
        <p:txBody>
          <a:bodyPr/>
          <a:lstStyle/>
          <a:p>
            <a:r>
              <a:rPr lang="en-US" dirty="0" smtClean="0"/>
              <a:t>Merge with a TS coming from another application</a:t>
            </a:r>
          </a:p>
          <a:p>
            <a:pPr lvl="1"/>
            <a:r>
              <a:rPr lang="en-US" dirty="0" smtClean="0"/>
              <a:t>merge service references (PAT, CAT, etc.)</a:t>
            </a:r>
          </a:p>
          <a:p>
            <a:r>
              <a:rPr lang="en-US" dirty="0" smtClean="0"/>
              <a:t>Duplicate the TS to another application</a:t>
            </a:r>
            <a:endParaRPr lang="en-US" dirty="0" smtClean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Multiple TSP using merge and fork plugins</a:t>
            </a:r>
            <a:endParaRPr lang="en-US" dirty="0"/>
          </a:p>
        </p:txBody>
      </p:sp>
      <p:sp>
        <p:nvSpPr>
          <p:cNvPr id="70" name="Rectangle à coins arrondis 69"/>
          <p:cNvSpPr/>
          <p:nvPr/>
        </p:nvSpPr>
        <p:spPr>
          <a:xfrm>
            <a:off x="1969649" y="3282534"/>
            <a:ext cx="4689796" cy="548718"/>
          </a:xfrm>
          <a:prstGeom prst="roundRect">
            <a:avLst>
              <a:gd name="adj" fmla="val 3969"/>
            </a:avLst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t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200" b="1" i="0" u="none" strike="noStrike" kern="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tsp</a:t>
            </a:r>
            <a:endParaRPr kumimoji="0" lang="fr-FR" sz="12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71" name="Rectangle à coins arrondis 70"/>
          <p:cNvSpPr/>
          <p:nvPr/>
        </p:nvSpPr>
        <p:spPr>
          <a:xfrm>
            <a:off x="2110392" y="347449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input</a:t>
            </a:r>
          </a:p>
        </p:txBody>
      </p:sp>
      <p:cxnSp>
        <p:nvCxnSpPr>
          <p:cNvPr id="72" name="Connecteur droit avec flèche 71"/>
          <p:cNvCxnSpPr>
            <a:endCxn id="71" idx="1"/>
          </p:cNvCxnSpPr>
          <p:nvPr/>
        </p:nvCxnSpPr>
        <p:spPr>
          <a:xfrm>
            <a:off x="1515740" y="3608546"/>
            <a:ext cx="594652" cy="1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sp>
        <p:nvSpPr>
          <p:cNvPr id="73" name="ZoneTexte 72"/>
          <p:cNvSpPr txBox="1"/>
          <p:nvPr/>
        </p:nvSpPr>
        <p:spPr>
          <a:xfrm>
            <a:off x="1435161" y="3419706"/>
            <a:ext cx="544201" cy="13097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fr-FR" sz="900" dirty="0">
                <a:solidFill>
                  <a:prstClr val="black"/>
                </a:solidFill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i</a:t>
            </a:r>
            <a:r>
              <a:rPr lang="fr-FR" sz="900" dirty="0" smtClean="0">
                <a:solidFill>
                  <a:prstClr val="black"/>
                </a:solidFill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nput TS 2</a:t>
            </a:r>
            <a:endParaRPr lang="fr-FR" sz="900" dirty="0">
              <a:solidFill>
                <a:prstClr val="black"/>
              </a:solidFill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74" name="ZoneTexte 73"/>
          <p:cNvSpPr txBox="1"/>
          <p:nvPr/>
        </p:nvSpPr>
        <p:spPr>
          <a:xfrm>
            <a:off x="6709580" y="3419862"/>
            <a:ext cx="612531" cy="13097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fr-FR" sz="900" dirty="0" smtClean="0">
                <a:solidFill>
                  <a:prstClr val="black"/>
                </a:solidFill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output TS 2</a:t>
            </a:r>
            <a:endParaRPr lang="fr-FR" sz="900" dirty="0">
              <a:solidFill>
                <a:prstClr val="black"/>
              </a:solidFill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77" name="Rectangle à coins arrondis 76"/>
          <p:cNvSpPr/>
          <p:nvPr/>
        </p:nvSpPr>
        <p:spPr>
          <a:xfrm>
            <a:off x="2684576" y="347449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78" name="Rectangle à coins arrondis 77"/>
          <p:cNvSpPr/>
          <p:nvPr/>
        </p:nvSpPr>
        <p:spPr>
          <a:xfrm>
            <a:off x="3258759" y="347449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1" i="0" u="none" strike="noStrike" kern="0" cap="none" spc="0" normalizeH="0" baseline="0" noProof="0" dirty="0" err="1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onsolas" panose="020B0609020204030204" pitchFamily="49" charset="0"/>
                <a:ea typeface="Arial Rounded MT Bold" charset="0"/>
                <a:cs typeface="Consolas" panose="020B0609020204030204" pitchFamily="49" charset="0"/>
              </a:rPr>
              <a:t>merge</a:t>
            </a:r>
            <a:endParaRPr kumimoji="0" lang="fr-FR" sz="900" b="1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nsolas" panose="020B0609020204030204" pitchFamily="49" charset="0"/>
              <a:ea typeface="Arial Rounded MT Bold" charset="0"/>
              <a:cs typeface="Consolas" panose="020B0609020204030204" pitchFamily="49" charset="0"/>
            </a:endParaRPr>
          </a:p>
        </p:txBody>
      </p:sp>
      <p:sp>
        <p:nvSpPr>
          <p:cNvPr id="79" name="Rectangle à coins arrondis 78"/>
          <p:cNvSpPr/>
          <p:nvPr/>
        </p:nvSpPr>
        <p:spPr>
          <a:xfrm>
            <a:off x="3832943" y="347449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1" i="0" u="none" strike="noStrike" kern="0" cap="none" spc="0" normalizeH="0" baseline="0" noProof="0" dirty="0" err="1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onsolas" panose="020B0609020204030204" pitchFamily="49" charset="0"/>
                <a:ea typeface="Arial Rounded MT Bold" charset="0"/>
                <a:cs typeface="Consolas" panose="020B0609020204030204" pitchFamily="49" charset="0"/>
              </a:rPr>
              <a:t>merge</a:t>
            </a:r>
            <a:endParaRPr kumimoji="0" lang="fr-FR" sz="900" b="0" i="1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80" name="Rectangle à coins arrondis 79"/>
          <p:cNvSpPr/>
          <p:nvPr/>
        </p:nvSpPr>
        <p:spPr>
          <a:xfrm>
            <a:off x="4407126" y="347449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81" name="Rectangle à coins arrondis 80"/>
          <p:cNvSpPr/>
          <p:nvPr/>
        </p:nvSpPr>
        <p:spPr>
          <a:xfrm>
            <a:off x="4981310" y="347449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onsolas" panose="020B0609020204030204" pitchFamily="49" charset="0"/>
                <a:ea typeface="Arial Rounded MT Bold" charset="0"/>
                <a:cs typeface="Consolas" panose="020B0609020204030204" pitchFamily="49" charset="0"/>
              </a:rPr>
              <a:t>fork</a:t>
            </a:r>
            <a:endParaRPr kumimoji="0" lang="fr-FR" sz="900" b="0" i="1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82" name="Rectangle à coins arrondis 81"/>
          <p:cNvSpPr/>
          <p:nvPr/>
        </p:nvSpPr>
        <p:spPr>
          <a:xfrm>
            <a:off x="5555494" y="347449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onsolas" panose="020B0609020204030204" pitchFamily="49" charset="0"/>
                <a:ea typeface="Arial Rounded MT Bold" charset="0"/>
                <a:cs typeface="Consolas" panose="020B0609020204030204" pitchFamily="49" charset="0"/>
              </a:rPr>
              <a:t>fork</a:t>
            </a:r>
            <a:endParaRPr kumimoji="0" lang="fr-FR" sz="900" b="0" i="1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83" name="Rectangle à coins arrondis 82"/>
          <p:cNvSpPr/>
          <p:nvPr/>
        </p:nvSpPr>
        <p:spPr>
          <a:xfrm>
            <a:off x="6127598" y="3474495"/>
            <a:ext cx="419914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output</a:t>
            </a:r>
          </a:p>
        </p:txBody>
      </p:sp>
      <p:cxnSp>
        <p:nvCxnSpPr>
          <p:cNvPr id="84" name="Connecteur droit avec flèche 83"/>
          <p:cNvCxnSpPr>
            <a:stCxn id="71" idx="3"/>
            <a:endCxn id="77" idx="1"/>
          </p:cNvCxnSpPr>
          <p:nvPr/>
        </p:nvCxnSpPr>
        <p:spPr>
          <a:xfrm>
            <a:off x="2526148" y="3608546"/>
            <a:ext cx="158428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85" name="Connecteur droit avec flèche 84"/>
          <p:cNvCxnSpPr>
            <a:stCxn id="77" idx="3"/>
            <a:endCxn id="78" idx="1"/>
          </p:cNvCxnSpPr>
          <p:nvPr/>
        </p:nvCxnSpPr>
        <p:spPr>
          <a:xfrm>
            <a:off x="3100332" y="3608546"/>
            <a:ext cx="158428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86" name="Connecteur droit avec flèche 85"/>
          <p:cNvCxnSpPr>
            <a:stCxn id="78" idx="3"/>
            <a:endCxn id="79" idx="1"/>
          </p:cNvCxnSpPr>
          <p:nvPr/>
        </p:nvCxnSpPr>
        <p:spPr>
          <a:xfrm>
            <a:off x="3674515" y="3608546"/>
            <a:ext cx="158428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87" name="Connecteur droit avec flèche 86"/>
          <p:cNvCxnSpPr>
            <a:stCxn id="79" idx="3"/>
            <a:endCxn id="80" idx="1"/>
          </p:cNvCxnSpPr>
          <p:nvPr/>
        </p:nvCxnSpPr>
        <p:spPr>
          <a:xfrm>
            <a:off x="4248699" y="3608546"/>
            <a:ext cx="158428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88" name="Connecteur droit avec flèche 87"/>
          <p:cNvCxnSpPr>
            <a:stCxn id="80" idx="3"/>
            <a:endCxn id="81" idx="1"/>
          </p:cNvCxnSpPr>
          <p:nvPr/>
        </p:nvCxnSpPr>
        <p:spPr>
          <a:xfrm>
            <a:off x="4822882" y="3608546"/>
            <a:ext cx="158428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89" name="Connecteur droit avec flèche 88"/>
          <p:cNvCxnSpPr>
            <a:stCxn id="81" idx="3"/>
            <a:endCxn id="82" idx="1"/>
          </p:cNvCxnSpPr>
          <p:nvPr/>
        </p:nvCxnSpPr>
        <p:spPr>
          <a:xfrm>
            <a:off x="5397066" y="3608546"/>
            <a:ext cx="158428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90" name="Connecteur droit avec flèche 89"/>
          <p:cNvCxnSpPr>
            <a:stCxn id="82" idx="3"/>
            <a:endCxn id="83" idx="1"/>
          </p:cNvCxnSpPr>
          <p:nvPr/>
        </p:nvCxnSpPr>
        <p:spPr>
          <a:xfrm>
            <a:off x="5971250" y="3608546"/>
            <a:ext cx="156348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91" name="Connecteur droit avec flèche 90"/>
          <p:cNvCxnSpPr>
            <a:stCxn id="83" idx="3"/>
          </p:cNvCxnSpPr>
          <p:nvPr/>
        </p:nvCxnSpPr>
        <p:spPr>
          <a:xfrm>
            <a:off x="6547512" y="3608546"/>
            <a:ext cx="569607" cy="1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sp>
        <p:nvSpPr>
          <p:cNvPr id="92" name="Rectangle à coins arrondis 91"/>
          <p:cNvSpPr/>
          <p:nvPr/>
        </p:nvSpPr>
        <p:spPr>
          <a:xfrm>
            <a:off x="831196" y="2623387"/>
            <a:ext cx="2406608" cy="548718"/>
          </a:xfrm>
          <a:prstGeom prst="roundRect">
            <a:avLst>
              <a:gd name="adj" fmla="val 3969"/>
            </a:avLst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t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200" b="1" i="0" u="none" strike="noStrike" kern="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tsp</a:t>
            </a:r>
            <a:endParaRPr kumimoji="0" lang="fr-FR" sz="12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93" name="Rectangle à coins arrondis 92"/>
          <p:cNvSpPr/>
          <p:nvPr/>
        </p:nvSpPr>
        <p:spPr>
          <a:xfrm>
            <a:off x="977698" y="2819923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input</a:t>
            </a:r>
          </a:p>
        </p:txBody>
      </p:sp>
      <p:sp>
        <p:nvSpPr>
          <p:cNvPr id="94" name="Rectangle à coins arrondis 93"/>
          <p:cNvSpPr/>
          <p:nvPr/>
        </p:nvSpPr>
        <p:spPr>
          <a:xfrm>
            <a:off x="1551448" y="2819923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95" name="Rectangle à coins arrondis 94"/>
          <p:cNvSpPr/>
          <p:nvPr/>
        </p:nvSpPr>
        <p:spPr>
          <a:xfrm>
            <a:off x="2125197" y="2819923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96" name="Rectangle à coins arrondis 95"/>
          <p:cNvSpPr/>
          <p:nvPr/>
        </p:nvSpPr>
        <p:spPr>
          <a:xfrm>
            <a:off x="2698947" y="2819923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onsolas" panose="020B0609020204030204" pitchFamily="49" charset="0"/>
                <a:ea typeface="Arial Rounded MT Bold" charset="0"/>
                <a:cs typeface="Consolas" panose="020B0609020204030204" pitchFamily="49" charset="0"/>
              </a:rPr>
              <a:t>file</a:t>
            </a:r>
            <a:endParaRPr kumimoji="0" lang="fr-FR" sz="900" b="0" i="1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cxnSp>
        <p:nvCxnSpPr>
          <p:cNvPr id="97" name="Connecteur droit avec flèche 96"/>
          <p:cNvCxnSpPr>
            <a:stCxn id="93" idx="3"/>
            <a:endCxn id="94" idx="1"/>
          </p:cNvCxnSpPr>
          <p:nvPr/>
        </p:nvCxnSpPr>
        <p:spPr>
          <a:xfrm>
            <a:off x="1393454" y="2953974"/>
            <a:ext cx="157994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98" name="Connecteur droit avec flèche 97"/>
          <p:cNvCxnSpPr>
            <a:endCxn id="95" idx="1"/>
          </p:cNvCxnSpPr>
          <p:nvPr/>
        </p:nvCxnSpPr>
        <p:spPr>
          <a:xfrm flipV="1">
            <a:off x="1979889" y="2953974"/>
            <a:ext cx="145308" cy="4575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99" name="Connecteur droit avec flèche 98"/>
          <p:cNvCxnSpPr>
            <a:stCxn id="95" idx="3"/>
            <a:endCxn id="96" idx="1"/>
          </p:cNvCxnSpPr>
          <p:nvPr/>
        </p:nvCxnSpPr>
        <p:spPr>
          <a:xfrm>
            <a:off x="2540953" y="2953974"/>
            <a:ext cx="157994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00" name="Connecteur droit avec flèche 137"/>
          <p:cNvCxnSpPr>
            <a:stCxn id="96" idx="3"/>
            <a:endCxn id="78" idx="0"/>
          </p:cNvCxnSpPr>
          <p:nvPr/>
        </p:nvCxnSpPr>
        <p:spPr>
          <a:xfrm>
            <a:off x="3114703" y="2953974"/>
            <a:ext cx="351935" cy="520521"/>
          </a:xfrm>
          <a:prstGeom prst="bentConnector2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sp>
        <p:nvSpPr>
          <p:cNvPr id="101" name="Rectangle à coins arrondis 100"/>
          <p:cNvSpPr/>
          <p:nvPr/>
        </p:nvSpPr>
        <p:spPr>
          <a:xfrm>
            <a:off x="1391860" y="3967248"/>
            <a:ext cx="2406608" cy="548718"/>
          </a:xfrm>
          <a:prstGeom prst="roundRect">
            <a:avLst>
              <a:gd name="adj" fmla="val 3969"/>
            </a:avLst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t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200" b="1" i="0" u="none" strike="noStrike" kern="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tsp</a:t>
            </a:r>
            <a:endParaRPr kumimoji="0" lang="fr-FR" sz="12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102" name="Rectangle à coins arrondis 101"/>
          <p:cNvSpPr/>
          <p:nvPr/>
        </p:nvSpPr>
        <p:spPr>
          <a:xfrm>
            <a:off x="1538362" y="416378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input</a:t>
            </a:r>
          </a:p>
        </p:txBody>
      </p:sp>
      <p:sp>
        <p:nvSpPr>
          <p:cNvPr id="103" name="Rectangle à coins arrondis 102"/>
          <p:cNvSpPr/>
          <p:nvPr/>
        </p:nvSpPr>
        <p:spPr>
          <a:xfrm>
            <a:off x="2112112" y="416378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104" name="Rectangle à coins arrondis 103"/>
          <p:cNvSpPr/>
          <p:nvPr/>
        </p:nvSpPr>
        <p:spPr>
          <a:xfrm>
            <a:off x="2685861" y="416378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105" name="Rectangle à coins arrondis 104"/>
          <p:cNvSpPr/>
          <p:nvPr/>
        </p:nvSpPr>
        <p:spPr>
          <a:xfrm>
            <a:off x="3259611" y="4163785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onsolas" panose="020B0609020204030204" pitchFamily="49" charset="0"/>
                <a:ea typeface="Arial Rounded MT Bold" charset="0"/>
                <a:cs typeface="Consolas" panose="020B0609020204030204" pitchFamily="49" charset="0"/>
              </a:rPr>
              <a:t>file</a:t>
            </a:r>
            <a:endParaRPr kumimoji="0" lang="fr-FR" sz="900" b="0" i="1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cxnSp>
        <p:nvCxnSpPr>
          <p:cNvPr id="106" name="Connecteur droit avec flèche 105"/>
          <p:cNvCxnSpPr>
            <a:stCxn id="102" idx="3"/>
            <a:endCxn id="103" idx="1"/>
          </p:cNvCxnSpPr>
          <p:nvPr/>
        </p:nvCxnSpPr>
        <p:spPr>
          <a:xfrm>
            <a:off x="1954118" y="4297836"/>
            <a:ext cx="157994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07" name="Connecteur droit avec flèche 106"/>
          <p:cNvCxnSpPr>
            <a:endCxn id="104" idx="1"/>
          </p:cNvCxnSpPr>
          <p:nvPr/>
        </p:nvCxnSpPr>
        <p:spPr>
          <a:xfrm flipV="1">
            <a:off x="2540553" y="4297836"/>
            <a:ext cx="145308" cy="4575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08" name="Connecteur droit avec flèche 107"/>
          <p:cNvCxnSpPr>
            <a:stCxn id="104" idx="3"/>
            <a:endCxn id="105" idx="1"/>
          </p:cNvCxnSpPr>
          <p:nvPr/>
        </p:nvCxnSpPr>
        <p:spPr>
          <a:xfrm>
            <a:off x="3101617" y="4297836"/>
            <a:ext cx="157994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09" name="Connecteur droit avec flèche 137"/>
          <p:cNvCxnSpPr>
            <a:stCxn id="105" idx="3"/>
            <a:endCxn id="79" idx="2"/>
          </p:cNvCxnSpPr>
          <p:nvPr/>
        </p:nvCxnSpPr>
        <p:spPr>
          <a:xfrm flipV="1">
            <a:off x="3675366" y="3742597"/>
            <a:ext cx="365455" cy="555239"/>
          </a:xfrm>
          <a:prstGeom prst="bentConnector2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10" name="Connecteur droit avec flèche 109"/>
          <p:cNvCxnSpPr>
            <a:endCxn id="93" idx="1"/>
          </p:cNvCxnSpPr>
          <p:nvPr/>
        </p:nvCxnSpPr>
        <p:spPr>
          <a:xfrm flipV="1">
            <a:off x="382074" y="2953974"/>
            <a:ext cx="595624" cy="4575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sp>
        <p:nvSpPr>
          <p:cNvPr id="111" name="ZoneTexte 110"/>
          <p:cNvSpPr txBox="1"/>
          <p:nvPr/>
        </p:nvSpPr>
        <p:spPr>
          <a:xfrm>
            <a:off x="295490" y="2769710"/>
            <a:ext cx="544201" cy="13097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fr-FR" sz="900" dirty="0">
                <a:solidFill>
                  <a:prstClr val="black"/>
                </a:solidFill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i</a:t>
            </a:r>
            <a:r>
              <a:rPr lang="fr-FR" sz="900" dirty="0" smtClean="0">
                <a:solidFill>
                  <a:prstClr val="black"/>
                </a:solidFill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nput TS 1</a:t>
            </a:r>
            <a:endParaRPr lang="fr-FR" sz="900" dirty="0">
              <a:solidFill>
                <a:prstClr val="black"/>
              </a:solidFill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cxnSp>
        <p:nvCxnSpPr>
          <p:cNvPr id="112" name="Connecteur droit avec flèche 111"/>
          <p:cNvCxnSpPr>
            <a:endCxn id="102" idx="1"/>
          </p:cNvCxnSpPr>
          <p:nvPr/>
        </p:nvCxnSpPr>
        <p:spPr>
          <a:xfrm flipV="1">
            <a:off x="957594" y="4297836"/>
            <a:ext cx="580768" cy="5324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sp>
        <p:nvSpPr>
          <p:cNvPr id="113" name="ZoneTexte 112"/>
          <p:cNvSpPr txBox="1"/>
          <p:nvPr/>
        </p:nvSpPr>
        <p:spPr>
          <a:xfrm>
            <a:off x="858999" y="4114321"/>
            <a:ext cx="544201" cy="13097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fr-FR" sz="900" dirty="0">
                <a:solidFill>
                  <a:prstClr val="black"/>
                </a:solidFill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i</a:t>
            </a:r>
            <a:r>
              <a:rPr lang="fr-FR" sz="900" dirty="0" smtClean="0">
                <a:solidFill>
                  <a:prstClr val="black"/>
                </a:solidFill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nput TS 3</a:t>
            </a:r>
            <a:endParaRPr lang="fr-FR" sz="900" dirty="0">
              <a:solidFill>
                <a:prstClr val="black"/>
              </a:solidFill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114" name="Rectangle à coins arrondis 113"/>
          <p:cNvSpPr/>
          <p:nvPr/>
        </p:nvSpPr>
        <p:spPr>
          <a:xfrm>
            <a:off x="5398720" y="2619372"/>
            <a:ext cx="2406608" cy="548718"/>
          </a:xfrm>
          <a:prstGeom prst="roundRect">
            <a:avLst>
              <a:gd name="adj" fmla="val 3969"/>
            </a:avLst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t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200" b="1" i="0" u="none" strike="noStrike" kern="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tsp</a:t>
            </a:r>
            <a:endParaRPr kumimoji="0" lang="fr-FR" sz="12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115" name="Rectangle à coins arrondis 114"/>
          <p:cNvSpPr/>
          <p:nvPr/>
        </p:nvSpPr>
        <p:spPr>
          <a:xfrm>
            <a:off x="5545222" y="2815909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onsolas" panose="020B0609020204030204" pitchFamily="49" charset="0"/>
                <a:ea typeface="Arial Rounded MT Bold" charset="0"/>
                <a:cs typeface="Consolas" panose="020B0609020204030204" pitchFamily="49" charset="0"/>
              </a:rPr>
              <a:t>file</a:t>
            </a:r>
            <a:endParaRPr kumimoji="0" lang="fr-FR" sz="900" b="0" i="1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116" name="Rectangle à coins arrondis 115"/>
          <p:cNvSpPr/>
          <p:nvPr/>
        </p:nvSpPr>
        <p:spPr>
          <a:xfrm>
            <a:off x="6118972" y="2815909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117" name="Rectangle à coins arrondis 116"/>
          <p:cNvSpPr/>
          <p:nvPr/>
        </p:nvSpPr>
        <p:spPr>
          <a:xfrm>
            <a:off x="6692721" y="2815909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118" name="Rectangle à coins arrondis 117"/>
          <p:cNvSpPr/>
          <p:nvPr/>
        </p:nvSpPr>
        <p:spPr>
          <a:xfrm>
            <a:off x="7264392" y="2815909"/>
            <a:ext cx="419914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output</a:t>
            </a:r>
          </a:p>
        </p:txBody>
      </p:sp>
      <p:cxnSp>
        <p:nvCxnSpPr>
          <p:cNvPr id="119" name="Connecteur droit avec flèche 118"/>
          <p:cNvCxnSpPr>
            <a:stCxn id="115" idx="3"/>
            <a:endCxn id="116" idx="1"/>
          </p:cNvCxnSpPr>
          <p:nvPr/>
        </p:nvCxnSpPr>
        <p:spPr>
          <a:xfrm>
            <a:off x="5960978" y="2949960"/>
            <a:ext cx="157994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20" name="Connecteur droit avec flèche 119"/>
          <p:cNvCxnSpPr>
            <a:endCxn id="117" idx="1"/>
          </p:cNvCxnSpPr>
          <p:nvPr/>
        </p:nvCxnSpPr>
        <p:spPr>
          <a:xfrm flipV="1">
            <a:off x="6547413" y="2949960"/>
            <a:ext cx="145308" cy="4575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21" name="Connecteur droit avec flèche 120"/>
          <p:cNvCxnSpPr>
            <a:stCxn id="117" idx="3"/>
            <a:endCxn id="118" idx="1"/>
          </p:cNvCxnSpPr>
          <p:nvPr/>
        </p:nvCxnSpPr>
        <p:spPr>
          <a:xfrm>
            <a:off x="7108477" y="2949960"/>
            <a:ext cx="155915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22" name="Connecteur droit avec flèche 137"/>
          <p:cNvCxnSpPr>
            <a:stCxn id="81" idx="0"/>
            <a:endCxn id="115" idx="1"/>
          </p:cNvCxnSpPr>
          <p:nvPr/>
        </p:nvCxnSpPr>
        <p:spPr>
          <a:xfrm rot="5400000" flipH="1" flipV="1">
            <a:off x="5104938" y="3034211"/>
            <a:ext cx="524535" cy="356034"/>
          </a:xfrm>
          <a:prstGeom prst="bentConnector2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sp>
        <p:nvSpPr>
          <p:cNvPr id="123" name="Rectangle à coins arrondis 122"/>
          <p:cNvSpPr/>
          <p:nvPr/>
        </p:nvSpPr>
        <p:spPr>
          <a:xfrm>
            <a:off x="6013976" y="3967247"/>
            <a:ext cx="2406608" cy="548718"/>
          </a:xfrm>
          <a:prstGeom prst="roundRect">
            <a:avLst>
              <a:gd name="adj" fmla="val 3969"/>
            </a:avLst>
          </a:prstGeom>
          <a:solidFill>
            <a:srgbClr val="70AD47">
              <a:lumMod val="40000"/>
              <a:lumOff val="60000"/>
            </a:srgb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tIns="0" rtlCol="0" anchor="t" anchorCtr="0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200" b="1" i="0" u="none" strike="noStrike" kern="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tsp</a:t>
            </a:r>
            <a:endParaRPr kumimoji="0" lang="fr-FR" sz="1200" b="1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124" name="Rectangle à coins arrondis 123"/>
          <p:cNvSpPr/>
          <p:nvPr/>
        </p:nvSpPr>
        <p:spPr>
          <a:xfrm>
            <a:off x="6160479" y="4163784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1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onsolas" panose="020B0609020204030204" pitchFamily="49" charset="0"/>
                <a:ea typeface="Arial Rounded MT Bold" charset="0"/>
                <a:cs typeface="Consolas" panose="020B0609020204030204" pitchFamily="49" charset="0"/>
              </a:rPr>
              <a:t>file</a:t>
            </a:r>
            <a:endParaRPr kumimoji="0" lang="fr-FR" sz="900" b="0" i="1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sp>
        <p:nvSpPr>
          <p:cNvPr id="125" name="Rectangle à coins arrondis 124"/>
          <p:cNvSpPr/>
          <p:nvPr/>
        </p:nvSpPr>
        <p:spPr>
          <a:xfrm>
            <a:off x="6734228" y="4163784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126" name="Rectangle à coins arrondis 125"/>
          <p:cNvSpPr/>
          <p:nvPr/>
        </p:nvSpPr>
        <p:spPr>
          <a:xfrm>
            <a:off x="7307977" y="4163784"/>
            <a:ext cx="415756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plugin</a:t>
            </a:r>
          </a:p>
        </p:txBody>
      </p:sp>
      <p:sp>
        <p:nvSpPr>
          <p:cNvPr id="127" name="Rectangle à coins arrondis 126"/>
          <p:cNvSpPr/>
          <p:nvPr/>
        </p:nvSpPr>
        <p:spPr>
          <a:xfrm>
            <a:off x="7879648" y="4163784"/>
            <a:ext cx="419914" cy="268102"/>
          </a:xfrm>
          <a:prstGeom prst="roundRect">
            <a:avLst/>
          </a:prstGeom>
          <a:solidFill>
            <a:srgbClr val="1F8A4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36000" rIns="3600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900" b="0" i="1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output</a:t>
            </a:r>
          </a:p>
        </p:txBody>
      </p:sp>
      <p:cxnSp>
        <p:nvCxnSpPr>
          <p:cNvPr id="128" name="Connecteur droit avec flèche 127"/>
          <p:cNvCxnSpPr>
            <a:stCxn id="124" idx="3"/>
            <a:endCxn id="125" idx="1"/>
          </p:cNvCxnSpPr>
          <p:nvPr/>
        </p:nvCxnSpPr>
        <p:spPr>
          <a:xfrm>
            <a:off x="6576234" y="4297835"/>
            <a:ext cx="157994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29" name="Connecteur droit avec flèche 128"/>
          <p:cNvCxnSpPr>
            <a:endCxn id="126" idx="1"/>
          </p:cNvCxnSpPr>
          <p:nvPr/>
        </p:nvCxnSpPr>
        <p:spPr>
          <a:xfrm flipV="1">
            <a:off x="7162670" y="4297835"/>
            <a:ext cx="145308" cy="4575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30" name="Connecteur droit avec flèche 129"/>
          <p:cNvCxnSpPr>
            <a:stCxn id="126" idx="3"/>
            <a:endCxn id="127" idx="1"/>
          </p:cNvCxnSpPr>
          <p:nvPr/>
        </p:nvCxnSpPr>
        <p:spPr>
          <a:xfrm>
            <a:off x="7723733" y="4297835"/>
            <a:ext cx="155915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cxnSp>
        <p:nvCxnSpPr>
          <p:cNvPr id="131" name="Connecteur droit avec flèche 137"/>
          <p:cNvCxnSpPr>
            <a:stCxn id="82" idx="2"/>
            <a:endCxn id="124" idx="1"/>
          </p:cNvCxnSpPr>
          <p:nvPr/>
        </p:nvCxnSpPr>
        <p:spPr>
          <a:xfrm rot="16200000" flipH="1">
            <a:off x="5684306" y="3821662"/>
            <a:ext cx="555238" cy="397107"/>
          </a:xfrm>
          <a:prstGeom prst="bentConnector2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sp>
        <p:nvSpPr>
          <p:cNvPr id="132" name="ZoneTexte 131"/>
          <p:cNvSpPr txBox="1"/>
          <p:nvPr/>
        </p:nvSpPr>
        <p:spPr>
          <a:xfrm>
            <a:off x="7846373" y="2756020"/>
            <a:ext cx="612531" cy="13097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fr-FR" sz="900" dirty="0" smtClean="0">
                <a:solidFill>
                  <a:prstClr val="black"/>
                </a:solidFill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output TS 1</a:t>
            </a:r>
            <a:endParaRPr lang="fr-FR" sz="900" dirty="0">
              <a:solidFill>
                <a:prstClr val="black"/>
              </a:solidFill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cxnSp>
        <p:nvCxnSpPr>
          <p:cNvPr id="133" name="Connecteur droit avec flèche 132"/>
          <p:cNvCxnSpPr>
            <a:stCxn id="118" idx="3"/>
          </p:cNvCxnSpPr>
          <p:nvPr/>
        </p:nvCxnSpPr>
        <p:spPr>
          <a:xfrm flipV="1">
            <a:off x="7684306" y="2944706"/>
            <a:ext cx="569607" cy="5254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  <p:sp>
        <p:nvSpPr>
          <p:cNvPr id="134" name="ZoneTexte 133"/>
          <p:cNvSpPr txBox="1"/>
          <p:nvPr/>
        </p:nvSpPr>
        <p:spPr>
          <a:xfrm>
            <a:off x="8479645" y="4117231"/>
            <a:ext cx="612531" cy="13097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fr-FR" sz="900" dirty="0" smtClean="0">
                <a:solidFill>
                  <a:prstClr val="black"/>
                </a:solidFill>
                <a:latin typeface="Cambria" panose="02040503050406030204" pitchFamily="18" charset="0"/>
                <a:ea typeface="Arial Rounded MT Bold" charset="0"/>
                <a:cs typeface="Arial Rounded MT Bold" charset="0"/>
              </a:rPr>
              <a:t>output TS 3</a:t>
            </a:r>
            <a:endParaRPr lang="fr-FR" sz="900" dirty="0">
              <a:solidFill>
                <a:prstClr val="black"/>
              </a:solidFill>
              <a:latin typeface="Cambria" panose="02040503050406030204" pitchFamily="18" charset="0"/>
              <a:ea typeface="Arial Rounded MT Bold" charset="0"/>
              <a:cs typeface="Arial Rounded MT Bold" charset="0"/>
            </a:endParaRPr>
          </a:p>
        </p:txBody>
      </p:sp>
      <p:cxnSp>
        <p:nvCxnSpPr>
          <p:cNvPr id="135" name="Connecteur droit avec flèche 134"/>
          <p:cNvCxnSpPr>
            <a:stCxn id="127" idx="3"/>
          </p:cNvCxnSpPr>
          <p:nvPr/>
        </p:nvCxnSpPr>
        <p:spPr>
          <a:xfrm>
            <a:off x="8299562" y="4297835"/>
            <a:ext cx="569607" cy="0"/>
          </a:xfrm>
          <a:prstGeom prst="straightConnector1">
            <a:avLst/>
          </a:prstGeom>
          <a:noFill/>
          <a:ln w="19050" cap="flat" cmpd="sng" algn="ctr">
            <a:solidFill>
              <a:sysClr val="windowText" lastClr="000000"/>
            </a:solidFill>
            <a:prstDash val="sysDash"/>
            <a:miter lim="800000"/>
            <a:tailEnd type="triangle"/>
          </a:ln>
          <a:effectLst/>
        </p:spPr>
      </p:cxnSp>
    </p:spTree>
    <p:extLst>
      <p:ext uri="{BB962C8B-B14F-4D97-AF65-F5344CB8AC3E}">
        <p14:creationId xmlns:p14="http://schemas.microsoft.com/office/powerpoint/2010/main" val="3026526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lnSpc>
                <a:spcPct val="90000"/>
              </a:lnSpc>
            </a:pPr>
            <a:r>
              <a:rPr lang="en-US" dirty="0" smtClean="0"/>
              <a:t>Input plugins</a:t>
            </a:r>
          </a:p>
          <a:p>
            <a:pPr lvl="1">
              <a:lnSpc>
                <a:spcPct val="90000"/>
              </a:lnSpc>
            </a:pPr>
            <a:r>
              <a:rPr lang="en-US" b="1" i="1" dirty="0" smtClean="0"/>
              <a:t>null</a:t>
            </a:r>
            <a:r>
              <a:rPr lang="en-US" dirty="0" smtClean="0"/>
              <a:t> : null packet generator</a:t>
            </a:r>
          </a:p>
          <a:p>
            <a:pPr lvl="1">
              <a:lnSpc>
                <a:spcPct val="90000"/>
              </a:lnSpc>
            </a:pPr>
            <a:r>
              <a:rPr lang="en-US" b="1" i="1" dirty="0" smtClean="0"/>
              <a:t>file</a:t>
            </a:r>
            <a:r>
              <a:rPr lang="en-US" dirty="0" smtClean="0"/>
              <a:t> : binary TS file</a:t>
            </a:r>
          </a:p>
          <a:p>
            <a:pPr lvl="1">
              <a:lnSpc>
                <a:spcPct val="90000"/>
              </a:lnSpc>
            </a:pPr>
            <a:r>
              <a:rPr lang="en-US" b="1" i="1" dirty="0" err="1" smtClean="0"/>
              <a:t>dektec</a:t>
            </a:r>
            <a:r>
              <a:rPr lang="en-US" dirty="0" smtClean="0"/>
              <a:t> : </a:t>
            </a:r>
            <a:r>
              <a:rPr lang="en-US" dirty="0" err="1" smtClean="0"/>
              <a:t>Dektec</a:t>
            </a:r>
            <a:r>
              <a:rPr lang="en-US" dirty="0" smtClean="0"/>
              <a:t> ASI device</a:t>
            </a:r>
          </a:p>
          <a:p>
            <a:pPr lvl="1">
              <a:lnSpc>
                <a:spcPct val="90000"/>
              </a:lnSpc>
            </a:pPr>
            <a:r>
              <a:rPr lang="en-US" b="1" i="1" dirty="0" err="1" smtClean="0"/>
              <a:t>dvb</a:t>
            </a:r>
            <a:r>
              <a:rPr lang="en-US" dirty="0" smtClean="0"/>
              <a:t> : DVB-S, DVB-T, DVB-C receiver devices</a:t>
            </a:r>
          </a:p>
          <a:p>
            <a:pPr lvl="1">
              <a:lnSpc>
                <a:spcPct val="90000"/>
              </a:lnSpc>
            </a:pPr>
            <a:r>
              <a:rPr lang="en-US" b="1" i="1" dirty="0" err="1" smtClean="0"/>
              <a:t>ip</a:t>
            </a:r>
            <a:r>
              <a:rPr lang="en-US" dirty="0" smtClean="0"/>
              <a:t> : UDP/IP (unicast or multicast)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Output plugins</a:t>
            </a:r>
          </a:p>
          <a:p>
            <a:pPr lvl="1">
              <a:lnSpc>
                <a:spcPct val="90000"/>
              </a:lnSpc>
            </a:pPr>
            <a:r>
              <a:rPr lang="en-US" b="1" i="1" dirty="0" smtClean="0"/>
              <a:t>drop</a:t>
            </a:r>
            <a:r>
              <a:rPr lang="en-US" dirty="0" smtClean="0"/>
              <a:t> : drop packets</a:t>
            </a:r>
          </a:p>
          <a:p>
            <a:pPr lvl="1">
              <a:lnSpc>
                <a:spcPct val="90000"/>
              </a:lnSpc>
            </a:pPr>
            <a:r>
              <a:rPr lang="en-US" b="1" i="1" dirty="0" smtClean="0"/>
              <a:t>file</a:t>
            </a:r>
            <a:r>
              <a:rPr lang="en-US" dirty="0" smtClean="0"/>
              <a:t> : binary TS file</a:t>
            </a:r>
          </a:p>
          <a:p>
            <a:pPr lvl="1">
              <a:lnSpc>
                <a:spcPct val="90000"/>
              </a:lnSpc>
            </a:pPr>
            <a:r>
              <a:rPr lang="en-US" b="1" i="1" dirty="0" err="1" smtClean="0"/>
              <a:t>dektec</a:t>
            </a:r>
            <a:r>
              <a:rPr lang="en-US" dirty="0" smtClean="0"/>
              <a:t> : </a:t>
            </a:r>
            <a:r>
              <a:rPr lang="en-US" dirty="0" err="1" smtClean="0"/>
              <a:t>Dektec</a:t>
            </a:r>
            <a:r>
              <a:rPr lang="en-US" dirty="0" smtClean="0"/>
              <a:t> ASI or modulator device</a:t>
            </a:r>
          </a:p>
          <a:p>
            <a:pPr lvl="1">
              <a:lnSpc>
                <a:spcPct val="90000"/>
              </a:lnSpc>
            </a:pPr>
            <a:r>
              <a:rPr lang="en-US" b="1" i="1" dirty="0" err="1" smtClean="0"/>
              <a:t>ip</a:t>
            </a:r>
            <a:r>
              <a:rPr lang="en-US" dirty="0" smtClean="0"/>
              <a:t> : UDP/IP (unicast or multicast)</a:t>
            </a:r>
          </a:p>
          <a:p>
            <a:pPr lvl="1">
              <a:lnSpc>
                <a:spcPct val="90000"/>
              </a:lnSpc>
            </a:pPr>
            <a:r>
              <a:rPr lang="en-US" b="1" i="1" dirty="0" smtClean="0"/>
              <a:t>play</a:t>
            </a:r>
            <a:r>
              <a:rPr lang="en-US" dirty="0" smtClean="0"/>
              <a:t> : render output using VLC, </a:t>
            </a:r>
            <a:r>
              <a:rPr lang="en-US" dirty="0" err="1" smtClean="0"/>
              <a:t>mplayer</a:t>
            </a:r>
            <a:r>
              <a:rPr lang="en-US" dirty="0" smtClean="0"/>
              <a:t>, </a:t>
            </a:r>
            <a:r>
              <a:rPr lang="en-US" dirty="0" err="1" smtClean="0"/>
              <a:t>xine</a:t>
            </a:r>
            <a:r>
              <a:rPr lang="en-US" dirty="0" smtClean="0"/>
              <a:t>, whichever is available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input &amp; output plugins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09139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TS transformations</a:t>
            </a:r>
          </a:p>
          <a:p>
            <a:pPr lvl="1"/>
            <a:r>
              <a:rPr lang="en-US" dirty="0" smtClean="0"/>
              <a:t>PID or packet filtering, PSI/SI transformation or injection, </a:t>
            </a:r>
            <a:br>
              <a:rPr lang="en-US" dirty="0" smtClean="0"/>
            </a:br>
            <a:r>
              <a:rPr lang="en-US" dirty="0" smtClean="0"/>
              <a:t>service extraction, time regulation, etc.</a:t>
            </a:r>
          </a:p>
          <a:p>
            <a:r>
              <a:rPr lang="en-US" dirty="0" smtClean="0"/>
              <a:t>TS analysis and monitoring</a:t>
            </a:r>
          </a:p>
          <a:p>
            <a:pPr lvl="1"/>
            <a:r>
              <a:rPr lang="en-US" dirty="0" smtClean="0"/>
              <a:t>TS analysis, PSI/SI extraction, PID, bitrate monitoring, </a:t>
            </a:r>
            <a:br>
              <a:rPr lang="en-US" dirty="0" smtClean="0"/>
            </a:br>
            <a:r>
              <a:rPr lang="en-US" dirty="0" smtClean="0"/>
              <a:t>ECM or EMM monitoring, etc.</a:t>
            </a:r>
          </a:p>
          <a:p>
            <a:r>
              <a:rPr lang="en-US" dirty="0" smtClean="0"/>
              <a:t>TS scrambling &amp; descrambling</a:t>
            </a:r>
          </a:p>
          <a:p>
            <a:pPr lvl="1"/>
            <a:r>
              <a:rPr lang="en-US" dirty="0" smtClean="0"/>
              <a:t>DVB SimulCrypt support for ECM / EMM injection</a:t>
            </a:r>
          </a:p>
          <a:p>
            <a:r>
              <a:rPr lang="en-US" dirty="0" smtClean="0"/>
              <a:t>Any other processing you wish to develop…</a:t>
            </a:r>
          </a:p>
          <a:p>
            <a:pPr lvl="1"/>
            <a:r>
              <a:rPr lang="en-US" dirty="0" smtClean="0"/>
              <a:t>53 </a:t>
            </a:r>
            <a:r>
              <a:rPr lang="en-US" dirty="0" smtClean="0"/>
              <a:t>packet processing plugins available </a:t>
            </a:r>
            <a:r>
              <a:rPr lang="en-US" dirty="0" smtClean="0"/>
              <a:t>(version 3.12)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processing plugins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6822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TSDuck overview</a:t>
            </a:r>
          </a:p>
          <a:p>
            <a:r>
              <a:rPr lang="en-US" dirty="0"/>
              <a:t>Transport stream processor</a:t>
            </a:r>
          </a:p>
          <a:p>
            <a:r>
              <a:rPr lang="en-US" dirty="0" smtClean="0"/>
              <a:t>Other TS </a:t>
            </a:r>
            <a:r>
              <a:rPr lang="en-US" dirty="0" smtClean="0"/>
              <a:t>utilities</a:t>
            </a:r>
          </a:p>
          <a:p>
            <a:r>
              <a:rPr lang="en-US" dirty="0" smtClean="0"/>
              <a:t>XML </a:t>
            </a:r>
            <a:r>
              <a:rPr lang="en-US" dirty="0" smtClean="0"/>
              <a:t>table compiler</a:t>
            </a:r>
          </a:p>
          <a:p>
            <a:r>
              <a:rPr lang="en-US" dirty="0" smtClean="0"/>
              <a:t>Extending TSDuck</a:t>
            </a:r>
          </a:p>
          <a:p>
            <a:r>
              <a:rPr lang="en-US" dirty="0" smtClean="0"/>
              <a:t>Using TSDuck as an MPEG/DVB library for C++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5506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command line utilities summary</a:t>
            </a:r>
            <a:endParaRPr lang="en-US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Other TS </a:t>
            </a:r>
            <a:r>
              <a:rPr lang="en-US" dirty="0" smtClean="0"/>
              <a:t>Utilities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6836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lnSpc>
                <a:spcPct val="90000"/>
              </a:lnSpc>
            </a:pPr>
            <a:r>
              <a:rPr lang="en-US" dirty="0" smtClean="0"/>
              <a:t>Transport stream file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r</a:t>
            </a:r>
            <a:r>
              <a:rPr lang="en-US" dirty="0" smtClean="0"/>
              <a:t>aw binary file, sequence of 188-byte TS packets</a:t>
            </a:r>
          </a:p>
          <a:p>
            <a:pPr lvl="2">
              <a:lnSpc>
                <a:spcPct val="90000"/>
              </a:lnSpc>
            </a:pPr>
            <a:r>
              <a:rPr lang="en-US" dirty="0" smtClean="0"/>
              <a:t>use </a:t>
            </a:r>
            <a:r>
              <a:rPr lang="en-US" b="1" i="1" dirty="0" smtClean="0"/>
              <a:t>tsresync</a:t>
            </a:r>
            <a:r>
              <a:rPr lang="en-US" dirty="0" smtClean="0"/>
              <a:t> to convert 204-byte packets or corrupted files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b</a:t>
            </a:r>
            <a:r>
              <a:rPr lang="en-US" dirty="0" smtClean="0"/>
              <a:t>y default, use standard input &amp; output</a:t>
            </a:r>
          </a:p>
          <a:p>
            <a:pPr lvl="2">
              <a:lnSpc>
                <a:spcPct val="90000"/>
              </a:lnSpc>
            </a:pPr>
            <a:r>
              <a:rPr lang="en-US" dirty="0" smtClean="0"/>
              <a:t>can use pipes from / to any DVB source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PSI / SI file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r</a:t>
            </a:r>
            <a:r>
              <a:rPr lang="en-US" dirty="0" smtClean="0"/>
              <a:t>aw binary file, sequence of sections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Specialized hardware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DVB-S, DVB-T, DVB-C tuners (cheap CE devices)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Dektec modulators and ASI input / output (PCI, USB)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s</a:t>
            </a:r>
            <a:r>
              <a:rPr lang="en-US" dirty="0" smtClean="0"/>
              <a:t>martcards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o</a:t>
            </a:r>
            <a:r>
              <a:rPr lang="en-US" dirty="0" smtClean="0"/>
              <a:t>n Linux and Windows but not macOS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 utilities : data &amp; devices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22675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Transport stream processor</a:t>
            </a:r>
          </a:p>
          <a:p>
            <a:pPr lvl="1"/>
            <a:r>
              <a:rPr lang="en-US" b="1" i="1" dirty="0" smtClean="0"/>
              <a:t>tsp</a:t>
            </a:r>
            <a:r>
              <a:rPr lang="en-US" dirty="0" smtClean="0"/>
              <a:t> : processing framework using plugins</a:t>
            </a:r>
          </a:p>
          <a:p>
            <a:r>
              <a:rPr lang="en-US" dirty="0" smtClean="0"/>
              <a:t>TS analysis</a:t>
            </a:r>
          </a:p>
          <a:p>
            <a:pPr lvl="1"/>
            <a:r>
              <a:rPr lang="en-US" b="1" i="1" dirty="0" smtClean="0"/>
              <a:t>tsanalyze</a:t>
            </a:r>
            <a:r>
              <a:rPr lang="en-US" dirty="0" smtClean="0"/>
              <a:t> : synthetic report</a:t>
            </a:r>
          </a:p>
          <a:p>
            <a:pPr lvl="2"/>
            <a:r>
              <a:rPr lang="en-US" dirty="0" smtClean="0"/>
              <a:t>TS structure, services, PID’s</a:t>
            </a:r>
          </a:p>
          <a:p>
            <a:pPr lvl="2"/>
            <a:r>
              <a:rPr lang="en-US" dirty="0" smtClean="0"/>
              <a:t>can also produce a « normalized » output for automatic processing</a:t>
            </a:r>
          </a:p>
          <a:p>
            <a:pPr lvl="1"/>
            <a:r>
              <a:rPr lang="en-US" b="1" i="1" dirty="0" smtClean="0"/>
              <a:t>tspsi</a:t>
            </a:r>
            <a:r>
              <a:rPr lang="en-US" dirty="0" smtClean="0"/>
              <a:t> : detailed analysis of main PSI / SI tables in TS</a:t>
            </a:r>
          </a:p>
          <a:p>
            <a:pPr lvl="2"/>
            <a:r>
              <a:rPr lang="en-US" dirty="0" smtClean="0"/>
              <a:t>PAT, CAT, PMT, SDT, NIT, BAT</a:t>
            </a:r>
          </a:p>
          <a:p>
            <a:pPr lvl="1"/>
            <a:r>
              <a:rPr lang="en-US" b="1" i="1" dirty="0" smtClean="0"/>
              <a:t>tsbitrate</a:t>
            </a:r>
            <a:r>
              <a:rPr lang="en-US" dirty="0" smtClean="0"/>
              <a:t> : evaluate original bitrate from PCR’s</a:t>
            </a:r>
          </a:p>
          <a:p>
            <a:pPr lvl="1"/>
            <a:r>
              <a:rPr lang="en-US" b="1" i="1" dirty="0" err="1" smtClean="0"/>
              <a:t>tsdate</a:t>
            </a:r>
            <a:r>
              <a:rPr lang="en-US" dirty="0" smtClean="0"/>
              <a:t> : extract date &amp; time information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 utilities summary (1/4)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86243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Transport </a:t>
            </a:r>
            <a:r>
              <a:rPr lang="en-US" dirty="0"/>
              <a:t>packet analysis</a:t>
            </a:r>
          </a:p>
          <a:p>
            <a:pPr lvl="1"/>
            <a:r>
              <a:rPr lang="en-US" b="1" i="1" dirty="0" err="1"/>
              <a:t>tsdump</a:t>
            </a:r>
            <a:r>
              <a:rPr lang="en-US" dirty="0"/>
              <a:t> : dump and analyze transport packets</a:t>
            </a:r>
          </a:p>
          <a:p>
            <a:r>
              <a:rPr lang="en-US" dirty="0" smtClean="0"/>
              <a:t>TS files recovery</a:t>
            </a:r>
          </a:p>
          <a:p>
            <a:pPr lvl="1"/>
            <a:r>
              <a:rPr lang="en-US" b="1" i="1" dirty="0" err="1" smtClean="0"/>
              <a:t>tsresync</a:t>
            </a:r>
            <a:r>
              <a:rPr lang="en-US" dirty="0" smtClean="0"/>
              <a:t> : fix corrupted capture files</a:t>
            </a:r>
          </a:p>
          <a:p>
            <a:pPr lvl="1"/>
            <a:r>
              <a:rPr lang="en-US" b="1" i="1" dirty="0" err="1" smtClean="0"/>
              <a:t>tsftrunc</a:t>
            </a:r>
            <a:r>
              <a:rPr lang="en-US" dirty="0" smtClean="0"/>
              <a:t> : truncate TS files</a:t>
            </a:r>
          </a:p>
          <a:p>
            <a:pPr lvl="1"/>
            <a:r>
              <a:rPr lang="en-US" b="1" i="1" dirty="0" err="1" smtClean="0"/>
              <a:t>tsfixcc</a:t>
            </a:r>
            <a:r>
              <a:rPr lang="en-US" dirty="0" smtClean="0"/>
              <a:t> : fix continuity counters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 utilities summary (2/4)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7535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PSI / SI tables</a:t>
            </a:r>
          </a:p>
          <a:p>
            <a:pPr lvl="1"/>
            <a:r>
              <a:rPr lang="en-US" b="1" i="1" dirty="0" err="1" smtClean="0"/>
              <a:t>tstables</a:t>
            </a:r>
            <a:r>
              <a:rPr lang="en-US" dirty="0" smtClean="0"/>
              <a:t> : extract sections &amp; tables from TS</a:t>
            </a:r>
          </a:p>
          <a:p>
            <a:pPr lvl="2"/>
            <a:r>
              <a:rPr lang="en-US" dirty="0" smtClean="0"/>
              <a:t>either binary or textual analysis</a:t>
            </a:r>
          </a:p>
          <a:p>
            <a:pPr lvl="1"/>
            <a:r>
              <a:rPr lang="en-US" b="1" i="1" dirty="0" err="1" smtClean="0"/>
              <a:t>tstabdump</a:t>
            </a:r>
            <a:r>
              <a:rPr lang="en-US" dirty="0" smtClean="0"/>
              <a:t> : textual analysis of binary table files</a:t>
            </a:r>
          </a:p>
          <a:p>
            <a:pPr lvl="1"/>
            <a:r>
              <a:rPr lang="en-US" b="1" i="1" dirty="0" err="1" smtClean="0"/>
              <a:t>tspacketize</a:t>
            </a:r>
            <a:r>
              <a:rPr lang="en-US" dirty="0" smtClean="0"/>
              <a:t> : generate TS packets from tables</a:t>
            </a:r>
          </a:p>
          <a:p>
            <a:pPr lvl="2"/>
            <a:r>
              <a:rPr lang="en-US" dirty="0" smtClean="0"/>
              <a:t>sample usage : delivery of packet carousel for tables</a:t>
            </a:r>
          </a:p>
          <a:p>
            <a:pPr lvl="1"/>
            <a:r>
              <a:rPr lang="en-US" b="1" i="1" dirty="0"/>
              <a:t>tstabcomp </a:t>
            </a:r>
            <a:r>
              <a:rPr lang="en-US" dirty="0"/>
              <a:t>: table compiler from XML source </a:t>
            </a:r>
            <a:r>
              <a:rPr lang="en-US" dirty="0" smtClean="0"/>
              <a:t>files</a:t>
            </a:r>
          </a:p>
          <a:p>
            <a:pPr lvl="2"/>
            <a:r>
              <a:rPr lang="en-US" dirty="0" smtClean="0"/>
              <a:t>also a decompiler which generates XML from captured binary tables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 utilities summary (3/4)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14556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Various DVB hardware support</a:t>
            </a:r>
          </a:p>
          <a:p>
            <a:pPr lvl="1"/>
            <a:r>
              <a:rPr lang="en-US" b="1" i="1" dirty="0" err="1" smtClean="0"/>
              <a:t>tsdektec</a:t>
            </a:r>
            <a:r>
              <a:rPr lang="en-US" dirty="0" smtClean="0"/>
              <a:t> : control </a:t>
            </a:r>
            <a:r>
              <a:rPr lang="en-US" dirty="0" err="1" smtClean="0"/>
              <a:t>Dektec</a:t>
            </a:r>
            <a:r>
              <a:rPr lang="en-US" dirty="0" smtClean="0"/>
              <a:t> devices</a:t>
            </a:r>
          </a:p>
          <a:p>
            <a:pPr lvl="1"/>
            <a:r>
              <a:rPr lang="en-US" b="1" i="1" dirty="0" err="1" smtClean="0"/>
              <a:t>tslsdvb</a:t>
            </a:r>
            <a:r>
              <a:rPr lang="en-US" dirty="0" smtClean="0"/>
              <a:t> : list DVB receiver devices</a:t>
            </a:r>
          </a:p>
          <a:p>
            <a:pPr lvl="1"/>
            <a:r>
              <a:rPr lang="en-US" b="1" i="1" dirty="0" err="1" smtClean="0"/>
              <a:t>tsscan</a:t>
            </a:r>
            <a:r>
              <a:rPr lang="en-US" dirty="0" smtClean="0"/>
              <a:t> : scan frequencies in a DVB network</a:t>
            </a:r>
          </a:p>
          <a:p>
            <a:pPr lvl="1"/>
            <a:r>
              <a:rPr lang="en-US" b="1" i="1" dirty="0" err="1" smtClean="0"/>
              <a:t>tsterinfo</a:t>
            </a:r>
            <a:r>
              <a:rPr lang="en-US" dirty="0" smtClean="0"/>
              <a:t> : compute various DVB-T information</a:t>
            </a:r>
          </a:p>
          <a:p>
            <a:pPr lvl="1"/>
            <a:r>
              <a:rPr lang="en-US" b="1" i="1" dirty="0" err="1" smtClean="0"/>
              <a:t>tssmartcard</a:t>
            </a:r>
            <a:r>
              <a:rPr lang="en-US" dirty="0" smtClean="0"/>
              <a:t> : list or reset smartcard reader devices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 utilities summary (4/4)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95110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PSI / SI table compiler</a:t>
            </a:r>
            <a:endParaRPr lang="en-US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tstabcomp	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19019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Input source files</a:t>
            </a:r>
          </a:p>
          <a:p>
            <a:pPr lvl="1"/>
            <a:r>
              <a:rPr lang="en-US" dirty="0" smtClean="0"/>
              <a:t>describe PSI/SI tables in text files</a:t>
            </a:r>
          </a:p>
          <a:p>
            <a:pPr lvl="1"/>
            <a:r>
              <a:rPr lang="en-US" dirty="0" smtClean="0"/>
              <a:t>XML format</a:t>
            </a:r>
          </a:p>
          <a:p>
            <a:r>
              <a:rPr lang="en-US" dirty="0" smtClean="0"/>
              <a:t>Output binary files</a:t>
            </a:r>
          </a:p>
          <a:p>
            <a:pPr lvl="1"/>
            <a:r>
              <a:rPr lang="en-US" dirty="0" smtClean="0"/>
              <a:t>concatenated list of sections</a:t>
            </a:r>
          </a:p>
          <a:p>
            <a:pPr lvl="1"/>
            <a:r>
              <a:rPr lang="en-US" dirty="0" smtClean="0"/>
              <a:t>same format as used by other tools and plugins</a:t>
            </a:r>
          </a:p>
          <a:p>
            <a:r>
              <a:rPr lang="en-US" dirty="0" smtClean="0"/>
              <a:t>Reverse operation (</a:t>
            </a:r>
            <a:r>
              <a:rPr lang="en-US" dirty="0" err="1" smtClean="0"/>
              <a:t>decompilation</a:t>
            </a:r>
            <a:r>
              <a:rPr lang="en-US" dirty="0" smtClean="0"/>
              <a:t>) also available</a:t>
            </a:r>
          </a:p>
          <a:p>
            <a:pPr lvl="1"/>
            <a:r>
              <a:rPr lang="en-US" dirty="0" smtClean="0"/>
              <a:t>input: binary sections file</a:t>
            </a:r>
          </a:p>
          <a:p>
            <a:pPr lvl="1"/>
            <a:r>
              <a:rPr lang="en-US" dirty="0" smtClean="0"/>
              <a:t>output: XML file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Compiling PSI/SI tables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0309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&lt;?xml version="1.0" encoding="UTF-8"?&gt;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&lt;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tsduck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&lt;PAT version="8" </a:t>
            </a:r>
            <a:r>
              <a:rPr lang="en-US" sz="12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transport_stream_id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="0x0012"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network_PID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="0x0010"&gt;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  &lt;service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service_id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="0x0001"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program_map_PID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="0x1234"/&gt;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  &lt;service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service_id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="0x0002"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program_map_PID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="0x0678"/&gt;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&lt;/PAT</a:t>
            </a:r>
            <a:r>
              <a:rPr lang="en-US" sz="12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&lt;PMT version="4" </a:t>
            </a:r>
            <a:r>
              <a:rPr lang="en-US" sz="12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service_id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="0x0456" PCR_PID="0x1234"&gt;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  &lt;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CA_descriptor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CA_system_id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="0x0777" CA_PID="0x0251"/&gt;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  &lt;component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elementary_PID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="0x0567"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stream_type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="0x12"&gt;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    &lt;ISO_639_language_descriptor&gt;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      &lt;language code="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fre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"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audio_type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="0x45"/&gt;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      &lt;language code="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deu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" 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audio_type</a:t>
            </a: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="0x78"/&gt;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    &lt;/ISO_639_language_descriptor&gt;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  &lt;/component&gt;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  &lt;/PMT</a:t>
            </a:r>
            <a:r>
              <a:rPr lang="en-US" sz="12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&gt;</a:t>
            </a:r>
          </a:p>
          <a:p>
            <a:pPr marL="0" indent="0">
              <a:buNone/>
            </a:pPr>
            <a:r>
              <a:rPr lang="en-US" sz="1200" dirty="0">
                <a:latin typeface="Consolas" panose="020B0609020204030204" pitchFamily="49" charset="0"/>
                <a:cs typeface="Consolas" panose="020B0609020204030204" pitchFamily="49" charset="0"/>
              </a:rPr>
              <a:t>&lt;/</a:t>
            </a:r>
            <a:r>
              <a:rPr lang="en-US" sz="1200" dirty="0" err="1">
                <a:latin typeface="Consolas" panose="020B0609020204030204" pitchFamily="49" charset="0"/>
                <a:cs typeface="Consolas" panose="020B0609020204030204" pitchFamily="49" charset="0"/>
              </a:rPr>
              <a:t>tsduck</a:t>
            </a:r>
            <a:r>
              <a:rPr lang="en-US" sz="12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&gt;</a:t>
            </a:r>
          </a:p>
          <a:p>
            <a:pPr marL="0" indent="0">
              <a:buNone/>
            </a:pPr>
            <a:endParaRPr lang="en-US" sz="1200" dirty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r>
              <a:rPr lang="en-US" dirty="0" smtClean="0"/>
              <a:t>Reference format in user’s guide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Sample XML source file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64142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Tables can be used in XML or binary format anywhere</a:t>
            </a:r>
          </a:p>
          <a:p>
            <a:r>
              <a:rPr lang="en-US" dirty="0" smtClean="0"/>
              <a:t>Capture a table from a stream directly in XML format</a:t>
            </a:r>
          </a:p>
          <a:p>
            <a:pPr marL="628650" lvl="2" indent="0">
              <a:buNone/>
            </a:pP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tsp -I </a:t>
            </a:r>
            <a:r>
              <a:rPr lang="en-US" sz="1600" b="1" dirty="0" err="1">
                <a:latin typeface="Consolas" panose="020B0609020204030204" pitchFamily="49" charset="0"/>
                <a:cs typeface="Consolas" panose="020B0609020204030204" pitchFamily="49" charset="0"/>
              </a:rPr>
              <a:t>dvb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... 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\</a:t>
            </a:r>
          </a:p>
          <a:p>
            <a:pPr marL="628650" lvl="2" indent="0">
              <a:buNone/>
            </a:pP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    -P tables --</a:t>
            </a:r>
            <a:r>
              <a:rPr lang="en-US" sz="1600" b="1" dirty="0" err="1">
                <a:latin typeface="Consolas" panose="020B0609020204030204" pitchFamily="49" charset="0"/>
                <a:cs typeface="Consolas" panose="020B0609020204030204" pitchFamily="49" charset="0"/>
              </a:rPr>
              <a:t>pid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 16 --</a:t>
            </a:r>
            <a:r>
              <a:rPr lang="en-US" sz="1600" b="1" dirty="0" err="1">
                <a:latin typeface="Consolas" panose="020B0609020204030204" pitchFamily="49" charset="0"/>
                <a:cs typeface="Consolas" panose="020B0609020204030204" pitchFamily="49" charset="0"/>
              </a:rPr>
              <a:t>tid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 0x40 --max 1 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--xml nit.xml \</a:t>
            </a:r>
          </a:p>
          <a:p>
            <a:pPr marL="628650" lvl="2" indent="0">
              <a:buNone/>
            </a:pP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-O drop</a:t>
            </a:r>
            <a:endParaRPr lang="en-US" sz="1600" b="1" dirty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r>
              <a:rPr lang="en-US" dirty="0" smtClean="0"/>
              <a:t>Manually edit the XML file with a text editor</a:t>
            </a:r>
          </a:p>
          <a:p>
            <a:r>
              <a:rPr lang="en-US" dirty="0" smtClean="0"/>
              <a:t>Inject the updated XML table in the stream</a:t>
            </a:r>
          </a:p>
          <a:p>
            <a:pPr marL="628650" lvl="2" indent="0">
              <a:buNone/>
            </a:pP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tsp 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-I </a:t>
            </a:r>
            <a:r>
              <a:rPr lang="en-US" sz="1600" b="1" dirty="0" err="1">
                <a:latin typeface="Consolas" panose="020B0609020204030204" pitchFamily="49" charset="0"/>
                <a:cs typeface="Consolas" panose="020B0609020204030204" pitchFamily="49" charset="0"/>
              </a:rPr>
              <a:t>dvb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... 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-P inject 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nit.xml 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--</a:t>
            </a:r>
            <a:r>
              <a:rPr lang="en-US" sz="1600" b="1" dirty="0" err="1">
                <a:latin typeface="Consolas" panose="020B0609020204030204" pitchFamily="49" charset="0"/>
                <a:cs typeface="Consolas" panose="020B0609020204030204" pitchFamily="49" charset="0"/>
              </a:rPr>
              <a:t>pid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 16 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... 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-O </a:t>
            </a:r>
            <a:r>
              <a:rPr lang="en-US" sz="1600" b="1" dirty="0" err="1">
                <a:latin typeface="Consolas" panose="020B0609020204030204" pitchFamily="49" charset="0"/>
                <a:cs typeface="Consolas" panose="020B0609020204030204" pitchFamily="49" charset="0"/>
              </a:rPr>
              <a:t>dektec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...</a:t>
            </a:r>
            <a:endParaRPr lang="en-US" sz="1600" b="1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Typical application: manual table modification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80485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Process ISO/IEC 13818-1 transport streams</a:t>
            </a:r>
          </a:p>
          <a:p>
            <a:r>
              <a:rPr lang="en-US" dirty="0" smtClean="0"/>
              <a:t>Set of low-level utilities</a:t>
            </a:r>
          </a:p>
          <a:p>
            <a:pPr lvl="1"/>
            <a:r>
              <a:rPr lang="en-US" dirty="0" smtClean="0"/>
              <a:t>extensible through plugins</a:t>
            </a:r>
          </a:p>
          <a:p>
            <a:r>
              <a:rPr lang="en-US" dirty="0" smtClean="0"/>
              <a:t>« Batch &amp; Bash » oriented</a:t>
            </a:r>
          </a:p>
          <a:p>
            <a:pPr lvl="1"/>
            <a:r>
              <a:rPr lang="en-US" dirty="0" smtClean="0"/>
              <a:t>command-line only, no fancy GUI</a:t>
            </a:r>
          </a:p>
          <a:p>
            <a:pPr lvl="1"/>
            <a:r>
              <a:rPr lang="en-US" dirty="0" smtClean="0"/>
              <a:t>one utility or plugin = one elementary function</a:t>
            </a:r>
          </a:p>
          <a:p>
            <a:pPr lvl="1"/>
            <a:r>
              <a:rPr lang="en-US" dirty="0" smtClean="0"/>
              <a:t>can be combined in any order</a:t>
            </a:r>
          </a:p>
          <a:p>
            <a:r>
              <a:rPr lang="en-US" dirty="0" smtClean="0"/>
              <a:t>Written in C++</a:t>
            </a:r>
          </a:p>
          <a:p>
            <a:pPr lvl="1"/>
            <a:r>
              <a:rPr lang="en-US" dirty="0" smtClean="0"/>
              <a:t>reusable and extensible code</a:t>
            </a:r>
          </a:p>
          <a:p>
            <a:r>
              <a:rPr lang="en-US" dirty="0" smtClean="0"/>
              <a:t>Available on Linux, Windows and macOS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TSDuck overview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35361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C++ transport stream programming</a:t>
            </a:r>
            <a:endParaRPr lang="en-US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Extending TSDuck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2509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TSDuck is extensible</a:t>
            </a:r>
          </a:p>
          <a:p>
            <a:pPr lvl="1"/>
            <a:r>
              <a:rPr lang="en-US" dirty="0" smtClean="0"/>
              <a:t>Source code provided</a:t>
            </a:r>
          </a:p>
          <a:p>
            <a:pPr marL="896937" lvl="3" indent="0">
              <a:buNone/>
            </a:pP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git clone https://github.com/tsduck/tsduck.git</a:t>
            </a:r>
          </a:p>
          <a:p>
            <a:pPr lvl="1"/>
            <a:r>
              <a:rPr lang="en-US" dirty="0" smtClean="0"/>
              <a:t>Common API for Linux, Windows and </a:t>
            </a:r>
            <a:r>
              <a:rPr lang="en-US" dirty="0" err="1" smtClean="0"/>
              <a:t>macOS</a:t>
            </a:r>
            <a:endParaRPr lang="en-US" dirty="0" smtClean="0"/>
          </a:p>
          <a:p>
            <a:pPr lvl="2"/>
            <a:r>
              <a:rPr lang="en-US" dirty="0" smtClean="0"/>
              <a:t>DVB tuners and Dektec cards are not supported on macOS</a:t>
            </a:r>
          </a:p>
          <a:p>
            <a:pPr lvl="1"/>
            <a:r>
              <a:rPr lang="en-US" dirty="0" smtClean="0"/>
              <a:t>Programmer’s guide</a:t>
            </a:r>
          </a:p>
          <a:p>
            <a:pPr lvl="2"/>
            <a:r>
              <a:rPr lang="en-US" dirty="0" smtClean="0"/>
              <a:t>Doxygen-generated, see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  <a:hlinkClick r:id="rId3"/>
              </a:rPr>
              <a:t>https://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  <a:hlinkClick r:id="rId3"/>
              </a:rPr>
              <a:t>tsduck.io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  <a:hlinkClick r:id="rId3"/>
              </a:rPr>
              <a:t>/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</a:p>
          <a:p>
            <a:r>
              <a:rPr lang="en-US" dirty="0" smtClean="0"/>
              <a:t>You can modify it yourself !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Extending TSDuck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59616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lnSpc>
                <a:spcPct val="90000"/>
              </a:lnSpc>
            </a:pPr>
            <a:r>
              <a:rPr lang="en-US" dirty="0" smtClean="0"/>
              <a:t>Identify your needs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Try to find a solution using existing TSDuck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r</a:t>
            </a:r>
            <a:r>
              <a:rPr lang="en-US" dirty="0" smtClean="0"/>
              <a:t>eview utilities and plugins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Try to extend an existing utility or plugin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a</a:t>
            </a:r>
            <a:r>
              <a:rPr lang="en-US" dirty="0" smtClean="0"/>
              <a:t>dd new options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a</a:t>
            </a:r>
            <a:r>
              <a:rPr lang="en-US" dirty="0" smtClean="0"/>
              <a:t>dd features, don’t modify existing behavior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r</a:t>
            </a:r>
            <a:r>
              <a:rPr lang="en-US" dirty="0" smtClean="0"/>
              <a:t>emain upward compatible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Develop your own plugin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i</a:t>
            </a:r>
            <a:r>
              <a:rPr lang="en-US" dirty="0" smtClean="0"/>
              <a:t>t is quite simple, really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Send your code back to TSDuck maintainer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s</a:t>
            </a:r>
            <a:r>
              <a:rPr lang="en-US" dirty="0" smtClean="0"/>
              <a:t>o that everyone can benefit from it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extending TSDuck 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8391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à coins arrondis 4"/>
          <p:cNvSpPr/>
          <p:nvPr/>
        </p:nvSpPr>
        <p:spPr>
          <a:xfrm>
            <a:off x="907756" y="3995582"/>
            <a:ext cx="1944216" cy="432048"/>
          </a:xfrm>
          <a:prstGeom prst="roundRect">
            <a:avLst/>
          </a:prstGeom>
          <a:solidFill>
            <a:srgbClr val="C5E0B4"/>
          </a:solidFill>
          <a:ln w="19050">
            <a:solidFill>
              <a:srgbClr val="00B05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Don’t write a plugin from scratch</a:t>
            </a:r>
          </a:p>
          <a:p>
            <a:pPr lvl="1"/>
            <a:r>
              <a:rPr lang="en-US" dirty="0"/>
              <a:t>u</a:t>
            </a:r>
            <a:r>
              <a:rPr lang="en-US" dirty="0" smtClean="0"/>
              <a:t>se an existing one as code base</a:t>
            </a:r>
          </a:p>
          <a:p>
            <a:pPr lvl="1"/>
            <a:r>
              <a:rPr lang="en-US" dirty="0"/>
              <a:t>c</a:t>
            </a:r>
            <a:r>
              <a:rPr lang="en-US" dirty="0" smtClean="0"/>
              <a:t>hoose one which is technically similar</a:t>
            </a:r>
          </a:p>
          <a:p>
            <a:pPr lvl="2"/>
            <a:r>
              <a:rPr lang="en-US" dirty="0" smtClean="0"/>
              <a:t>input?  output?  PSI/SI transformation?  packet filtering?</a:t>
            </a:r>
          </a:p>
          <a:p>
            <a:r>
              <a:rPr lang="en-US" dirty="0" smtClean="0"/>
              <a:t>Implement simple &amp; elementary features</a:t>
            </a:r>
          </a:p>
          <a:p>
            <a:pPr lvl="1"/>
            <a:r>
              <a:rPr lang="en-US" dirty="0"/>
              <a:t>p</a:t>
            </a:r>
            <a:r>
              <a:rPr lang="en-US" dirty="0" smtClean="0"/>
              <a:t>reserve TSDuck philosophy</a:t>
            </a:r>
          </a:p>
          <a:p>
            <a:pPr lvl="2"/>
            <a:r>
              <a:rPr lang="en-US" dirty="0" smtClean="0"/>
              <a:t>develop several elementary plugins if necessary</a:t>
            </a:r>
          </a:p>
          <a:p>
            <a:pPr lvl="2"/>
            <a:r>
              <a:rPr lang="en-US" dirty="0" smtClean="0"/>
              <a:t>not a single big plugin implementing several features</a:t>
            </a:r>
          </a:p>
          <a:p>
            <a:pPr lvl="2"/>
            <a:endParaRPr lang="en-US" dirty="0" smtClean="0"/>
          </a:p>
          <a:p>
            <a:r>
              <a:rPr lang="en-US" dirty="0" smtClean="0"/>
              <a:t>RTFM as usual !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Coding hints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8512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Linux</a:t>
            </a:r>
          </a:p>
          <a:p>
            <a:pPr lvl="1"/>
            <a:r>
              <a:rPr lang="en-US" dirty="0"/>
              <a:t>t</a:t>
            </a:r>
            <a:r>
              <a:rPr lang="en-US" dirty="0" smtClean="0"/>
              <a:t>ested on Intel 32 &amp; 64 bits (Fedora, Ubuntu), ARM 32 bits (Raspberry Pi)</a:t>
            </a:r>
          </a:p>
          <a:p>
            <a:r>
              <a:rPr lang="en-US" dirty="0" err="1" smtClean="0"/>
              <a:t>macOS</a:t>
            </a:r>
            <a:endParaRPr lang="en-US" dirty="0" smtClean="0"/>
          </a:p>
          <a:p>
            <a:pPr lvl="1"/>
            <a:r>
              <a:rPr lang="en-US" dirty="0"/>
              <a:t>t</a:t>
            </a:r>
            <a:r>
              <a:rPr lang="en-US" dirty="0" smtClean="0"/>
              <a:t>ested on macOS High Sierra 10.13</a:t>
            </a:r>
          </a:p>
          <a:p>
            <a:r>
              <a:rPr lang="en-US" dirty="0" smtClean="0"/>
              <a:t>Windows</a:t>
            </a:r>
          </a:p>
          <a:p>
            <a:pPr lvl="1"/>
            <a:r>
              <a:rPr lang="en-US" dirty="0"/>
              <a:t>t</a:t>
            </a:r>
            <a:r>
              <a:rPr lang="en-US" dirty="0" smtClean="0"/>
              <a:t>ested on Intel 32 &amp; 64 bits, Windows 7 &amp; 10</a:t>
            </a:r>
          </a:p>
          <a:p>
            <a:pPr lvl="1"/>
            <a:r>
              <a:rPr lang="en-US" dirty="0" smtClean="0"/>
              <a:t>Microsoft Visual Studio 2017 Community Edition</a:t>
            </a:r>
          </a:p>
          <a:p>
            <a:pPr lvl="2"/>
            <a:r>
              <a:rPr lang="en-US" dirty="0" smtClean="0"/>
              <a:t>free download from microsoft.com, no license fee</a:t>
            </a:r>
          </a:p>
          <a:p>
            <a:pPr lvl="1"/>
            <a:r>
              <a:rPr lang="en-US" dirty="0" smtClean="0"/>
              <a:t>NSIS (</a:t>
            </a:r>
            <a:r>
              <a:rPr lang="en-US" dirty="0" err="1" smtClean="0"/>
              <a:t>Nullsoft</a:t>
            </a:r>
            <a:r>
              <a:rPr lang="en-US" dirty="0" smtClean="0"/>
              <a:t> Scriptable Install System)</a:t>
            </a:r>
          </a:p>
          <a:p>
            <a:pPr lvl="2"/>
            <a:r>
              <a:rPr lang="en-US" dirty="0" smtClean="0"/>
              <a:t>free software,</a:t>
            </a:r>
          </a:p>
          <a:p>
            <a:pPr lvl="2"/>
            <a:r>
              <a:rPr lang="en-US" dirty="0" smtClean="0"/>
              <a:t>used to create TSDuck installer with precompiled binaries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Supported environments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17146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 develop third-party applications</a:t>
            </a:r>
            <a:endParaRPr lang="en-US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Using TSDuck Library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066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All TSDuck common code is in one large library</a:t>
            </a:r>
          </a:p>
          <a:p>
            <a:pPr lvl="1"/>
            <a:r>
              <a:rPr lang="en-US" dirty="0" smtClean="0"/>
              <a:t>tsduck.so / tsduck.dll</a:t>
            </a:r>
          </a:p>
          <a:p>
            <a:r>
              <a:rPr lang="en-US" dirty="0" smtClean="0"/>
              <a:t>Contains generic and reusable C++ code</a:t>
            </a:r>
          </a:p>
          <a:p>
            <a:pPr lvl="1"/>
            <a:r>
              <a:rPr lang="en-US" dirty="0" smtClean="0"/>
              <a:t>basic operating system independent features</a:t>
            </a:r>
          </a:p>
          <a:p>
            <a:pPr lvl="2"/>
            <a:r>
              <a:rPr lang="en-US" dirty="0" smtClean="0"/>
              <a:t>system, multi-treading, synchronization, networking, cryptography, etc.</a:t>
            </a:r>
          </a:p>
          <a:p>
            <a:pPr lvl="1"/>
            <a:r>
              <a:rPr lang="en-US" dirty="0" smtClean="0"/>
              <a:t>MPEG / DVB features</a:t>
            </a:r>
          </a:p>
          <a:p>
            <a:pPr lvl="2"/>
            <a:r>
              <a:rPr lang="en-US" dirty="0" smtClean="0"/>
              <a:t>TS packets, PSI/SI tables, sections and descriptors, </a:t>
            </a:r>
            <a:r>
              <a:rPr lang="en-US" dirty="0" err="1" smtClean="0"/>
              <a:t>demultiplexing</a:t>
            </a:r>
            <a:r>
              <a:rPr lang="en-US" dirty="0" smtClean="0"/>
              <a:t>, </a:t>
            </a:r>
            <a:r>
              <a:rPr lang="en-US" dirty="0" err="1" smtClean="0"/>
              <a:t>packetization</a:t>
            </a:r>
            <a:r>
              <a:rPr lang="en-US" dirty="0" smtClean="0"/>
              <a:t>, DVB tuners, etc.</a:t>
            </a:r>
          </a:p>
          <a:p>
            <a:r>
              <a:rPr lang="en-US" dirty="0" smtClean="0"/>
              <a:t>Can be used in your application</a:t>
            </a:r>
          </a:p>
          <a:p>
            <a:pPr lvl="1"/>
            <a:r>
              <a:rPr lang="en-US" dirty="0"/>
              <a:t>e</a:t>
            </a:r>
            <a:r>
              <a:rPr lang="en-US" smtClean="0"/>
              <a:t>ven </a:t>
            </a:r>
            <a:r>
              <a:rPr lang="en-US" dirty="0" smtClean="0"/>
              <a:t>if not part of TSDuck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TSDuck library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45971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Used in an application outside TSDuck</a:t>
            </a:r>
          </a:p>
          <a:p>
            <a:r>
              <a:rPr lang="en-US" dirty="0" smtClean="0"/>
              <a:t>Install the TSDuck development environment</a:t>
            </a:r>
          </a:p>
          <a:p>
            <a:pPr lvl="1"/>
            <a:r>
              <a:rPr lang="en-US" dirty="0" smtClean="0"/>
              <a:t>Windows: “Development” option in installer</a:t>
            </a:r>
          </a:p>
          <a:p>
            <a:pPr lvl="1"/>
            <a:r>
              <a:rPr lang="en-US" dirty="0" smtClean="0"/>
              <a:t>Ubuntu, </a:t>
            </a:r>
            <a:r>
              <a:rPr lang="en-US" dirty="0" err="1" smtClean="0"/>
              <a:t>Debian</a:t>
            </a:r>
            <a:r>
              <a:rPr lang="en-US" dirty="0" smtClean="0"/>
              <a:t>, </a:t>
            </a:r>
            <a:r>
              <a:rPr lang="en-US" dirty="0" err="1" smtClean="0"/>
              <a:t>Raspbian</a:t>
            </a:r>
            <a:r>
              <a:rPr lang="en-US" dirty="0" smtClean="0"/>
              <a:t>: package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tsduck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-dev</a:t>
            </a:r>
          </a:p>
          <a:p>
            <a:pPr lvl="1"/>
            <a:r>
              <a:rPr lang="en-US" dirty="0" smtClean="0"/>
              <a:t>Fedora, Red Hat, CentOS: </a:t>
            </a:r>
            <a:r>
              <a:rPr lang="en-US" dirty="0"/>
              <a:t>package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tsduck-devel</a:t>
            </a:r>
            <a:endParaRPr lang="en-US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r>
              <a:rPr lang="en-US" dirty="0"/>
              <a:t>Typical application source file</a:t>
            </a:r>
          </a:p>
          <a:p>
            <a:pPr lvl="2">
              <a:buFont typeface="Wingdings" pitchFamily="2" charset="2"/>
              <a:buNone/>
            </a:pP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#include "</a:t>
            </a:r>
            <a:r>
              <a:rPr lang="en-US" sz="1600" b="1" dirty="0" err="1">
                <a:latin typeface="Consolas" panose="020B0609020204030204" pitchFamily="49" charset="0"/>
                <a:cs typeface="Consolas" panose="020B0609020204030204" pitchFamily="49" charset="0"/>
              </a:rPr>
              <a:t>tsduck.h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"</a:t>
            </a:r>
          </a:p>
          <a:p>
            <a:pPr lvl="2">
              <a:buFont typeface="Wingdings" pitchFamily="2" charset="2"/>
              <a:buNone/>
            </a:pP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... application code 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...</a:t>
            </a:r>
            <a:endParaRPr lang="en-US" sz="1600" b="1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Using TSDuck as a library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96955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Typical Linux Makefile</a:t>
            </a:r>
          </a:p>
          <a:p>
            <a:pPr lvl="2">
              <a:buFont typeface="Wingdings" pitchFamily="2" charset="2"/>
              <a:buNone/>
            </a:pP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include /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usr/include/tsduck/tsduck.mk</a:t>
            </a:r>
          </a:p>
          <a:p>
            <a:pPr lvl="2">
              <a:buFont typeface="Wingdings" pitchFamily="2" charset="2"/>
              <a:buNone/>
            </a:pPr>
            <a:r>
              <a:rPr lang="en-US" sz="1600" b="1" i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... application-specific rules ...</a:t>
            </a:r>
          </a:p>
          <a:p>
            <a:r>
              <a:rPr lang="en-US" dirty="0"/>
              <a:t>Typical </a:t>
            </a:r>
            <a:r>
              <a:rPr lang="en-US" dirty="0" smtClean="0"/>
              <a:t>macOS Makefile</a:t>
            </a:r>
            <a:endParaRPr lang="en-US" dirty="0"/>
          </a:p>
          <a:p>
            <a:pPr lvl="2">
              <a:buFont typeface="Wingdings" pitchFamily="2" charset="2"/>
              <a:buNone/>
            </a:pP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include /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usr/</a:t>
            </a:r>
            <a:r>
              <a:rPr lang="en-US" sz="1600" b="1" dirty="0" smtClean="0">
                <a:solidFill>
                  <a:srgbClr val="FF0000"/>
                </a:solidFill>
                <a:latin typeface="Consolas" panose="020B0609020204030204" pitchFamily="49" charset="0"/>
                <a:cs typeface="Consolas" panose="020B0609020204030204" pitchFamily="49" charset="0"/>
              </a:rPr>
              <a:t>local</a:t>
            </a:r>
            <a:r>
              <a:rPr lang="en-US" sz="1600" b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/include/tsduck/tsduck.mk</a:t>
            </a:r>
            <a:endParaRPr lang="en-US" sz="1600" b="1" dirty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lvl="2">
              <a:buFont typeface="Wingdings" pitchFamily="2" charset="2"/>
              <a:buNone/>
            </a:pPr>
            <a:r>
              <a:rPr lang="en-US" sz="1600" b="1" i="1" dirty="0">
                <a:latin typeface="Consolas" panose="020B0609020204030204" pitchFamily="49" charset="0"/>
                <a:cs typeface="Consolas" panose="020B0609020204030204" pitchFamily="49" charset="0"/>
              </a:rPr>
              <a:t>... application-specific rules </a:t>
            </a:r>
            <a:r>
              <a:rPr lang="en-US" sz="1600" b="1" i="1" dirty="0" smtClean="0">
                <a:latin typeface="Consolas" panose="020B0609020204030204" pitchFamily="49" charset="0"/>
                <a:cs typeface="Consolas" panose="020B0609020204030204" pitchFamily="49" charset="0"/>
              </a:rPr>
              <a:t>...</a:t>
            </a:r>
            <a:endParaRPr lang="en-US" sz="1600" b="1" i="1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Building with TSDuck library on UNIX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2190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Use Microsoft Visual Studio 2017</a:t>
            </a:r>
          </a:p>
          <a:p>
            <a:pPr lvl="1"/>
            <a:r>
              <a:rPr lang="en-US" dirty="0" smtClean="0"/>
              <a:t>Community Edition is free</a:t>
            </a:r>
          </a:p>
          <a:p>
            <a:r>
              <a:rPr lang="en-US" dirty="0" smtClean="0"/>
              <a:t>Modify the application’s </a:t>
            </a:r>
            <a:r>
              <a:rPr lang="en-US" dirty="0"/>
              <a:t>project file (</a:t>
            </a:r>
            <a:r>
              <a:rPr lang="en-US" i="1" dirty="0" err="1">
                <a:latin typeface="Consolas" panose="020B0609020204030204" pitchFamily="49" charset="0"/>
                <a:cs typeface="Consolas" panose="020B0609020204030204" pitchFamily="49" charset="0"/>
              </a:rPr>
              <a:t>app</a:t>
            </a:r>
            <a:r>
              <a:rPr lang="en-US" dirty="0" err="1">
                <a:latin typeface="Consolas" panose="020B0609020204030204" pitchFamily="49" charset="0"/>
                <a:cs typeface="Consolas" panose="020B0609020204030204" pitchFamily="49" charset="0"/>
              </a:rPr>
              <a:t>.vcxproj</a:t>
            </a:r>
            <a:r>
              <a:rPr lang="en-US" dirty="0"/>
              <a:t>)</a:t>
            </a:r>
            <a:endParaRPr lang="en-US" dirty="0" smtClean="0"/>
          </a:p>
          <a:p>
            <a:pPr lvl="1"/>
            <a:r>
              <a:rPr lang="en-US" dirty="0" smtClean="0"/>
              <a:t>Add one reference to the TSDuck property file</a:t>
            </a:r>
          </a:p>
          <a:p>
            <a:pPr lvl="2">
              <a:buNone/>
            </a:pP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&lt;Import Project="$(TSDUCK)\</a:t>
            </a:r>
            <a:r>
              <a:rPr lang="en-US" sz="1600" b="1" dirty="0" err="1">
                <a:latin typeface="Consolas" panose="020B0609020204030204" pitchFamily="49" charset="0"/>
                <a:cs typeface="Consolas" panose="020B0609020204030204" pitchFamily="49" charset="0"/>
              </a:rPr>
              <a:t>tsduck.props</a:t>
            </a:r>
            <a:r>
              <a:rPr lang="en-US" sz="1600" b="1" dirty="0">
                <a:latin typeface="Consolas" panose="020B0609020204030204" pitchFamily="49" charset="0"/>
                <a:cs typeface="Consolas" panose="020B0609020204030204" pitchFamily="49" charset="0"/>
              </a:rPr>
              <a:t>" /&gt;</a:t>
            </a:r>
          </a:p>
          <a:p>
            <a:pPr lvl="1"/>
            <a:r>
              <a:rPr lang="en-US" dirty="0" smtClean="0"/>
              <a:t>Just before </a:t>
            </a:r>
            <a:r>
              <a:rPr lang="en-US" dirty="0"/>
              <a:t>the final </a:t>
            </a: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</a:rPr>
              <a:t>&lt;/Project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&gt;</a:t>
            </a:r>
            <a:r>
              <a:rPr lang="en-US" dirty="0" smtClean="0"/>
              <a:t> closing tag</a:t>
            </a:r>
          </a:p>
          <a:p>
            <a:pPr lvl="1"/>
            <a:r>
              <a:rPr lang="en-US" dirty="0" smtClean="0"/>
              <a:t>And build the application as usual</a:t>
            </a: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Building with TSDuck library on </a:t>
            </a:r>
            <a:r>
              <a:rPr lang="en-US" dirty="0" smtClean="0"/>
              <a:t>Windows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17233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n-US" dirty="0" smtClean="0"/>
              <a:t>TS acquisition (satellite, terrestrial, IP, etc.)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TS analysis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Transmodulation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Analysis, edition, injection of PSI / SI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using and editing PSI/SI in XML format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TS packets carousel generation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p</a:t>
            </a:r>
            <a:r>
              <a:rPr lang="en-US" dirty="0" smtClean="0"/>
              <a:t>acketization of SSU, etc.</a:t>
            </a:r>
          </a:p>
          <a:p>
            <a:pPr>
              <a:lnSpc>
                <a:spcPct val="90000"/>
              </a:lnSpc>
            </a:pPr>
            <a:r>
              <a:rPr lang="en-US" dirty="0"/>
              <a:t>MPE injection and </a:t>
            </a:r>
            <a:r>
              <a:rPr lang="en-US" dirty="0" smtClean="0"/>
              <a:t>extraction (Multi-Protocol Encapsulation)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TSDuck sample usages (1/2)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20308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50803" y="1872977"/>
            <a:ext cx="6009429" cy="1085850"/>
          </a:xfrm>
        </p:spPr>
        <p:txBody>
          <a:bodyPr anchor="ctr"/>
          <a:lstStyle/>
          <a:p>
            <a:r>
              <a:rPr lang="en-US" dirty="0" smtClean="0"/>
              <a:t>Thank you</a:t>
            </a:r>
            <a:endParaRPr lang="en-US" dirty="0"/>
          </a:p>
        </p:txBody>
      </p:sp>
      <p:pic>
        <p:nvPicPr>
          <p:cNvPr id="3" name="Picture 2" descr="D:\Devel\tsduck\images\tsduck-512.pn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732240" y="1635646"/>
            <a:ext cx="1560512" cy="156051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452228206"/>
      </p:ext>
    </p:extLst>
  </p:cSld>
  <p:clrMapOvr>
    <a:masterClrMapping/>
  </p:clrMapOvr>
  <p:transition spd="slow">
    <p:push dir="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n-US" dirty="0" smtClean="0"/>
              <a:t>Test bed for CAS or STB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i</a:t>
            </a:r>
            <a:r>
              <a:rPr lang="en-US" dirty="0" smtClean="0"/>
              <a:t>njection of test cases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DVB Scrambling and DVB SimulCrypt support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Extraction of specific streams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T2-MI (DVB-T2 Modulator Interface)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PLP’s (Physical Layer Pipe)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Teletext subtitles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SCTE 35 splicing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Any combination of the above and more…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TSDuck sample usages (2/2)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79239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Web site</a:t>
            </a:r>
          </a:p>
          <a:p>
            <a:pPr lvl="1" indent="0">
              <a:buNone/>
            </a:pP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  <a:hlinkClick r:id="rId3"/>
              </a:rPr>
              <a:t>https://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  <a:hlinkClick r:id="rId3"/>
              </a:rPr>
              <a:t>tsduck.io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  <a:hlinkClick r:id="rId3"/>
              </a:rPr>
              <a:t>/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</a:p>
          <a:p>
            <a:r>
              <a:rPr lang="en-US" dirty="0" smtClean="0"/>
              <a:t>Open-source code</a:t>
            </a:r>
          </a:p>
          <a:p>
            <a:pPr marL="628650" lvl="2" indent="0">
              <a:buNone/>
            </a:pPr>
            <a:r>
              <a:rPr lang="en-US" dirty="0">
                <a:latin typeface="Consolas" panose="020B0609020204030204" pitchFamily="49" charset="0"/>
                <a:cs typeface="Consolas" panose="020B0609020204030204" pitchFamily="49" charset="0"/>
                <a:hlinkClick r:id="rId4"/>
              </a:rPr>
              <a:t>https://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  <a:hlinkClick r:id="rId4"/>
              </a:rPr>
              <a:t>github.com/tsduck/tsduck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</a:p>
          <a:p>
            <a:r>
              <a:rPr lang="en-US" dirty="0" smtClean="0"/>
              <a:t>BSD license</a:t>
            </a:r>
          </a:p>
          <a:p>
            <a:pPr lvl="1"/>
            <a:r>
              <a:rPr lang="en-US" dirty="0" smtClean="0"/>
              <a:t>liberal, no GPL-like contamination</a:t>
            </a:r>
          </a:p>
          <a:p>
            <a:r>
              <a:rPr lang="en-US" dirty="0" smtClean="0"/>
              <a:t>Installation</a:t>
            </a:r>
          </a:p>
          <a:p>
            <a:pPr lvl="1"/>
            <a:r>
              <a:rPr lang="en-US" dirty="0"/>
              <a:t>p</a:t>
            </a:r>
            <a:r>
              <a:rPr lang="en-US" dirty="0" smtClean="0"/>
              <a:t>re-built binary installers for Windows, Fedora, Ubuntu, </a:t>
            </a:r>
            <a:r>
              <a:rPr lang="en-US" dirty="0" err="1" smtClean="0"/>
              <a:t>Raspbian</a:t>
            </a:r>
            <a:endParaRPr lang="en-US" dirty="0" smtClean="0"/>
          </a:p>
          <a:p>
            <a:pPr lvl="1"/>
            <a:r>
              <a:rPr lang="en-US" dirty="0" smtClean="0"/>
              <a:t>using Homebrew on macOS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TSDuck availability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33309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Available from </a:t>
            </a:r>
            <a:r>
              <a:rPr lang="en-US" dirty="0">
                <a:hlinkClick r:id="rId3"/>
              </a:rPr>
              <a:t>https://tsduck.io/</a:t>
            </a:r>
            <a:r>
              <a:rPr lang="en-US" dirty="0"/>
              <a:t> </a:t>
            </a:r>
          </a:p>
          <a:p>
            <a:r>
              <a:rPr lang="en-US" dirty="0" smtClean="0"/>
              <a:t>User’s </a:t>
            </a:r>
            <a:r>
              <a:rPr lang="en-US" dirty="0" smtClean="0"/>
              <a:t>Guide</a:t>
            </a:r>
          </a:p>
          <a:p>
            <a:pPr lvl="1"/>
            <a:r>
              <a:rPr lang="en-US" dirty="0" smtClean="0"/>
              <a:t>utilities </a:t>
            </a:r>
            <a:r>
              <a:rPr lang="en-US" dirty="0" smtClean="0"/>
              <a:t>reference</a:t>
            </a:r>
          </a:p>
          <a:p>
            <a:pPr lvl="1"/>
            <a:r>
              <a:rPr lang="en-US" dirty="0" smtClean="0"/>
              <a:t>tsp plugins reference</a:t>
            </a:r>
          </a:p>
          <a:p>
            <a:pPr lvl="1"/>
            <a:r>
              <a:rPr lang="en-US" dirty="0"/>
              <a:t>s</a:t>
            </a:r>
            <a:r>
              <a:rPr lang="en-US" dirty="0" smtClean="0"/>
              <a:t>ample usages</a:t>
            </a:r>
          </a:p>
          <a:p>
            <a:r>
              <a:rPr lang="en-US" dirty="0" smtClean="0"/>
              <a:t>Programmer’s Reference</a:t>
            </a:r>
          </a:p>
          <a:p>
            <a:pPr lvl="1"/>
            <a:r>
              <a:rPr lang="en-US" dirty="0" smtClean="0"/>
              <a:t>generated </a:t>
            </a:r>
            <a:r>
              <a:rPr lang="en-US" dirty="0" smtClean="0"/>
              <a:t>by Doxygen from source code</a:t>
            </a:r>
          </a:p>
          <a:p>
            <a:pPr lvl="1"/>
            <a:r>
              <a:rPr lang="en-US" dirty="0" smtClean="0"/>
              <a:t>C++ common code reference</a:t>
            </a:r>
          </a:p>
          <a:p>
            <a:pPr lvl="1"/>
            <a:r>
              <a:rPr lang="en-US" dirty="0" smtClean="0"/>
              <a:t>writing tsp plugins </a:t>
            </a:r>
            <a:r>
              <a:rPr lang="en-US" dirty="0" smtClean="0"/>
              <a:t>guidelines</a:t>
            </a:r>
          </a:p>
          <a:p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TSDuck documentation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45500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transport stream processor</a:t>
            </a:r>
            <a:endParaRPr lang="en-US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TSP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24366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Transport stream processing framework</a:t>
            </a:r>
          </a:p>
          <a:p>
            <a:pPr lvl="1"/>
            <a:r>
              <a:rPr lang="en-US" dirty="0" smtClean="0"/>
              <a:t>Combination of elementary processing using plugins</a:t>
            </a:r>
          </a:p>
          <a:p>
            <a:pPr lvl="1"/>
            <a:r>
              <a:rPr lang="en-US" dirty="0" smtClean="0"/>
              <a:t>One input plugin</a:t>
            </a:r>
          </a:p>
          <a:p>
            <a:pPr lvl="2"/>
            <a:r>
              <a:rPr lang="en-US" dirty="0" smtClean="0"/>
              <a:t>receive a TS from various sources</a:t>
            </a:r>
          </a:p>
          <a:p>
            <a:pPr lvl="1"/>
            <a:r>
              <a:rPr lang="en-US" dirty="0" smtClean="0"/>
              <a:t>Any number of packet processing plugins</a:t>
            </a:r>
          </a:p>
          <a:p>
            <a:pPr lvl="2"/>
            <a:r>
              <a:rPr lang="en-US" dirty="0" smtClean="0"/>
              <a:t>perform transformations on TS packets</a:t>
            </a:r>
          </a:p>
          <a:p>
            <a:pPr lvl="2"/>
            <a:r>
              <a:rPr lang="en-US" dirty="0" smtClean="0"/>
              <a:t>may remove packets</a:t>
            </a:r>
          </a:p>
          <a:p>
            <a:pPr lvl="2"/>
            <a:r>
              <a:rPr lang="en-US" dirty="0" smtClean="0"/>
              <a:t>may NOT add packets</a:t>
            </a:r>
          </a:p>
          <a:p>
            <a:pPr lvl="1"/>
            <a:r>
              <a:rPr lang="en-US" dirty="0" smtClean="0"/>
              <a:t>One output plugin</a:t>
            </a:r>
          </a:p>
          <a:p>
            <a:pPr lvl="2"/>
            <a:r>
              <a:rPr lang="en-US" dirty="0" smtClean="0"/>
              <a:t>send the resulting TS to various destinations</a:t>
            </a:r>
            <a:endParaRPr lang="en-US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TSP overview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4598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an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401</TotalTime>
  <Words>2011</Words>
  <Application>Microsoft Office PowerPoint</Application>
  <PresentationFormat>Affichage à l'écran (16:9)</PresentationFormat>
  <Paragraphs>453</Paragraphs>
  <Slides>40</Slides>
  <Notes>35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40</vt:i4>
      </vt:variant>
    </vt:vector>
  </HeadingPairs>
  <TitlesOfParts>
    <vt:vector size="41" baseType="lpstr">
      <vt:lpstr>Blank</vt:lpstr>
      <vt:lpstr>TSDuck</vt:lpstr>
      <vt:lpstr>Agenda</vt:lpstr>
      <vt:lpstr>TSDuck overview</vt:lpstr>
      <vt:lpstr>TSDuck sample usages (1/2)</vt:lpstr>
      <vt:lpstr>TSDuck sample usages (2/2)</vt:lpstr>
      <vt:lpstr>TSDuck availability</vt:lpstr>
      <vt:lpstr>TSDuck documentation</vt:lpstr>
      <vt:lpstr>the transport stream processor</vt:lpstr>
      <vt:lpstr>TSP overview</vt:lpstr>
      <vt:lpstr>TSP processing overview</vt:lpstr>
      <vt:lpstr>TSP plugins</vt:lpstr>
      <vt:lpstr>TSP examples (1/5)</vt:lpstr>
      <vt:lpstr>TSP examples (2/5)</vt:lpstr>
      <vt:lpstr>TSP examples (3/5)</vt:lpstr>
      <vt:lpstr>TSP examples (4/5)</vt:lpstr>
      <vt:lpstr>TSP examples (5/5)</vt:lpstr>
      <vt:lpstr>Multiple TSP using merge and fork plugins</vt:lpstr>
      <vt:lpstr>TSP input &amp; output plugins</vt:lpstr>
      <vt:lpstr>TSP processing plugins</vt:lpstr>
      <vt:lpstr>the command line utilities summary</vt:lpstr>
      <vt:lpstr>TS utilities : data &amp; devices</vt:lpstr>
      <vt:lpstr>TS utilities summary (1/4)</vt:lpstr>
      <vt:lpstr>TS utilities summary (2/4)</vt:lpstr>
      <vt:lpstr>TS utilities summary (3/4)</vt:lpstr>
      <vt:lpstr>TS utilities summary (4/4)</vt:lpstr>
      <vt:lpstr>the PSI / SI table compiler</vt:lpstr>
      <vt:lpstr>Compiling PSI/SI tables</vt:lpstr>
      <vt:lpstr>Sample XML source file</vt:lpstr>
      <vt:lpstr>Typical application: manual table modification</vt:lpstr>
      <vt:lpstr>C++ transport stream programming</vt:lpstr>
      <vt:lpstr>Extending TSDuck</vt:lpstr>
      <vt:lpstr>Why extending TSDuck ?</vt:lpstr>
      <vt:lpstr>Coding hints</vt:lpstr>
      <vt:lpstr>Supported environments</vt:lpstr>
      <vt:lpstr>to develop third-party applications</vt:lpstr>
      <vt:lpstr>The TSDuck library</vt:lpstr>
      <vt:lpstr>Using TSDuck as a library</vt:lpstr>
      <vt:lpstr>Building with TSDuck library on UNIX</vt:lpstr>
      <vt:lpstr>Building with TSDuck library on Windows</vt:lpstr>
      <vt:lpstr>Thank you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TSDuck</dc:title>
  <dc:creator>Thierry Lelégard</dc:creator>
  <cp:lastModifiedBy>Thierry LELEGARD</cp:lastModifiedBy>
  <cp:revision>85</cp:revision>
  <dcterms:created xsi:type="dcterms:W3CDTF">2017-06-20T16:10:45Z</dcterms:created>
  <dcterms:modified xsi:type="dcterms:W3CDTF">2018-06-01T16:23:41Z</dcterms:modified>
</cp:coreProperties>
</file>

<file path=docProps/thumbnail.jpeg>
</file>